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14.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 id="2147483724" r:id="rId2"/>
  </p:sldMasterIdLst>
  <p:notesMasterIdLst>
    <p:notesMasterId r:id="rId49"/>
  </p:notesMasterIdLst>
  <p:sldIdLst>
    <p:sldId id="780" r:id="rId3"/>
    <p:sldId id="694" r:id="rId4"/>
    <p:sldId id="708" r:id="rId5"/>
    <p:sldId id="745" r:id="rId6"/>
    <p:sldId id="274" r:id="rId7"/>
    <p:sldId id="769" r:id="rId8"/>
    <p:sldId id="307" r:id="rId9"/>
    <p:sldId id="300" r:id="rId10"/>
    <p:sldId id="363" r:id="rId11"/>
    <p:sldId id="352" r:id="rId12"/>
    <p:sldId id="377" r:id="rId13"/>
    <p:sldId id="365" r:id="rId14"/>
    <p:sldId id="397" r:id="rId15"/>
    <p:sldId id="398" r:id="rId16"/>
    <p:sldId id="379" r:id="rId17"/>
    <p:sldId id="759" r:id="rId18"/>
    <p:sldId id="740" r:id="rId19"/>
    <p:sldId id="778" r:id="rId20"/>
    <p:sldId id="779" r:id="rId21"/>
    <p:sldId id="774" r:id="rId22"/>
    <p:sldId id="764" r:id="rId23"/>
    <p:sldId id="258" r:id="rId24"/>
    <p:sldId id="765" r:id="rId25"/>
    <p:sldId id="766" r:id="rId26"/>
    <p:sldId id="260" r:id="rId27"/>
    <p:sldId id="270" r:id="rId28"/>
    <p:sldId id="263" r:id="rId29"/>
    <p:sldId id="581" r:id="rId30"/>
    <p:sldId id="264" r:id="rId31"/>
    <p:sldId id="266" r:id="rId32"/>
    <p:sldId id="767" r:id="rId33"/>
    <p:sldId id="772" r:id="rId34"/>
    <p:sldId id="775" r:id="rId35"/>
    <p:sldId id="761" r:id="rId36"/>
    <p:sldId id="748" r:id="rId37"/>
    <p:sldId id="747" r:id="rId38"/>
    <p:sldId id="771" r:id="rId39"/>
    <p:sldId id="677" r:id="rId40"/>
    <p:sldId id="741" r:id="rId41"/>
    <p:sldId id="768" r:id="rId42"/>
    <p:sldId id="770" r:id="rId43"/>
    <p:sldId id="531" r:id="rId44"/>
    <p:sldId id="678" r:id="rId45"/>
    <p:sldId id="746" r:id="rId46"/>
    <p:sldId id="735" r:id="rId47"/>
    <p:sldId id="777" r:id="rId48"/>
  </p:sldIdLst>
  <p:sldSz cx="12192000" cy="6858000"/>
  <p:notesSz cx="6742113"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15:guide id="1" orient="horz" pos="3109" userDrawn="1">
          <p15:clr>
            <a:srgbClr val="A4A3A4"/>
          </p15:clr>
        </p15:guide>
        <p15:guide id="2" pos="212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3" autoAdjust="0"/>
    <p:restoredTop sz="72379" autoAdjust="0"/>
  </p:normalViewPr>
  <p:slideViewPr>
    <p:cSldViewPr snapToGrid="0">
      <p:cViewPr varScale="1">
        <p:scale>
          <a:sx n="73" d="100"/>
          <a:sy n="73" d="100"/>
        </p:scale>
        <p:origin x="1768" y="192"/>
      </p:cViewPr>
      <p:guideLst>
        <p:guide orient="horz" pos="2160"/>
        <p:guide pos="3840"/>
      </p:guideLst>
    </p:cSldViewPr>
  </p:slideViewPr>
  <p:outlineViewPr>
    <p:cViewPr>
      <p:scale>
        <a:sx n="33" d="100"/>
        <a:sy n="33" d="100"/>
      </p:scale>
      <p:origin x="0" y="-1050"/>
    </p:cViewPr>
  </p:outlineViewPr>
  <p:notesTextViewPr>
    <p:cViewPr>
      <p:scale>
        <a:sx n="1" d="1"/>
        <a:sy n="1" d="1"/>
      </p:scale>
      <p:origin x="0" y="0"/>
    </p:cViewPr>
  </p:notesTextViewPr>
  <p:sorterViewPr>
    <p:cViewPr>
      <p:scale>
        <a:sx n="20" d="100"/>
        <a:sy n="20" d="100"/>
      </p:scale>
      <p:origin x="0" y="0"/>
    </p:cViewPr>
  </p:sorterViewPr>
  <p:notesViewPr>
    <p:cSldViewPr snapToGrid="0" showGuides="1">
      <p:cViewPr varScale="1">
        <p:scale>
          <a:sx n="80" d="100"/>
          <a:sy n="80" d="100"/>
        </p:scale>
        <p:origin x="3174" y="84"/>
      </p:cViewPr>
      <p:guideLst>
        <p:guide orient="horz" pos="3109"/>
        <p:guide pos="212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HRF</a:t>
            </a:r>
          </a:p>
        </c:rich>
      </c:tx>
      <c:overlay val="1"/>
    </c:title>
    <c:autoTitleDeleted val="0"/>
    <c:plotArea>
      <c:layout/>
      <c:lineChart>
        <c:grouping val="standard"/>
        <c:varyColors val="0"/>
        <c:ser>
          <c:idx val="0"/>
          <c:order val="0"/>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D824-4578-87BB-166BC599AB07}"/>
            </c:ext>
          </c:extLst>
        </c:ser>
        <c:dLbls>
          <c:showLegendKey val="0"/>
          <c:showVal val="0"/>
          <c:showCatName val="0"/>
          <c:showSerName val="0"/>
          <c:showPercent val="0"/>
          <c:showBubbleSize val="0"/>
        </c:dLbls>
        <c:smooth val="0"/>
        <c:axId val="717352336"/>
        <c:axId val="717297952"/>
      </c:lineChart>
      <c:catAx>
        <c:axId val="717352336"/>
        <c:scaling>
          <c:orientation val="minMax"/>
        </c:scaling>
        <c:delete val="0"/>
        <c:axPos val="b"/>
        <c:title>
          <c:tx>
            <c:rich>
              <a:bodyPr/>
              <a:lstStyle/>
              <a:p>
                <a:pPr>
                  <a:defRPr/>
                </a:pPr>
                <a:r>
                  <a:rPr lang="de-AT" dirty="0"/>
                  <a:t>Zeit (Sekunden)</a:t>
                </a:r>
              </a:p>
            </c:rich>
          </c:tx>
          <c:overlay val="0"/>
        </c:title>
        <c:numFmt formatCode="General" sourceLinked="1"/>
        <c:majorTickMark val="out"/>
        <c:minorTickMark val="none"/>
        <c:tickLblPos val="low"/>
        <c:crossAx val="717297952"/>
        <c:crosses val="autoZero"/>
        <c:auto val="1"/>
        <c:lblAlgn val="ctr"/>
        <c:lblOffset val="100"/>
        <c:noMultiLvlLbl val="0"/>
      </c:catAx>
      <c:valAx>
        <c:axId val="717297952"/>
        <c:scaling>
          <c:orientation val="minMax"/>
        </c:scaling>
        <c:delete val="0"/>
        <c:axPos val="l"/>
        <c:numFmt formatCode="General" sourceLinked="1"/>
        <c:majorTickMark val="out"/>
        <c:minorTickMark val="none"/>
        <c:tickLblPos val="nextTo"/>
        <c:crossAx val="71735233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Voxel time course</a:t>
            </a:r>
          </a:p>
        </c:rich>
      </c:tx>
      <c:overlay val="0"/>
    </c:title>
    <c:autoTitleDeleted val="0"/>
    <c:plotArea>
      <c:layout/>
      <c:lineChart>
        <c:grouping val="standard"/>
        <c:varyColors val="0"/>
        <c:ser>
          <c:idx val="1"/>
          <c:order val="0"/>
          <c:tx>
            <c:strRef>
              <c:f>Sheet1!$D$1</c:f>
              <c:strCache>
                <c:ptCount val="1"/>
                <c:pt idx="0">
                  <c:v>BOLD signal</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2925-464B-BDEF-F3401BD3D37F}"/>
            </c:ext>
          </c:extLst>
        </c:ser>
        <c:dLbls>
          <c:showLegendKey val="0"/>
          <c:showVal val="0"/>
          <c:showCatName val="0"/>
          <c:showSerName val="0"/>
          <c:showPercent val="0"/>
          <c:showBubbleSize val="0"/>
        </c:dLbls>
        <c:marker val="1"/>
        <c:smooth val="0"/>
        <c:axId val="897347696"/>
        <c:axId val="897345712"/>
      </c:lineChart>
      <c:catAx>
        <c:axId val="897347696"/>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897345712"/>
        <c:crosses val="autoZero"/>
        <c:auto val="1"/>
        <c:lblAlgn val="ctr"/>
        <c:lblOffset val="100"/>
        <c:noMultiLvlLbl val="0"/>
      </c:catAx>
      <c:valAx>
        <c:axId val="897345712"/>
        <c:scaling>
          <c:orientation val="minMax"/>
        </c:scaling>
        <c:delete val="0"/>
        <c:axPos val="l"/>
        <c:numFmt formatCode="0.00" sourceLinked="1"/>
        <c:majorTickMark val="out"/>
        <c:minorTickMark val="none"/>
        <c:tickLblPos val="nextTo"/>
        <c:crossAx val="897347696"/>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450F-4EC4-ACA6-A3684CD74ACF}"/>
            </c:ext>
          </c:extLst>
        </c:ser>
        <c:ser>
          <c:idx val="2"/>
          <c:order val="1"/>
          <c:tx>
            <c:strRef>
              <c:f>Sheet1!$E$1</c:f>
              <c:strCache>
                <c:ptCount val="1"/>
                <c:pt idx="0">
                  <c:v>shifted BOLD signal</c:v>
                </c:pt>
              </c:strCache>
            </c:strRef>
          </c:tx>
          <c:val>
            <c:numRef>
              <c:f>Sheet1!$E$2:$E$49</c:f>
              <c:numCache>
                <c:formatCode>0.00</c:formatCode>
                <c:ptCount val="48"/>
                <c:pt idx="0">
                  <c:v>0.51526295143136802</c:v>
                </c:pt>
                <c:pt idx="1">
                  <c:v>0.83460571593008004</c:v>
                </c:pt>
                <c:pt idx="2">
                  <c:v>1.4370068873264801</c:v>
                </c:pt>
                <c:pt idx="3">
                  <c:v>0.869946229267613</c:v>
                </c:pt>
                <c:pt idx="4">
                  <c:v>0.90951097775929102</c:v>
                </c:pt>
                <c:pt idx="5">
                  <c:v>0.94570194224264104</c:v>
                </c:pt>
                <c:pt idx="6">
                  <c:v>1.0432039858123201</c:v>
                </c:pt>
                <c:pt idx="7">
                  <c:v>1.0631774587584799</c:v>
                </c:pt>
                <c:pt idx="8">
                  <c:v>0.66734203431599903</c:v>
                </c:pt>
                <c:pt idx="9">
                  <c:v>3.2725695174330098E-2</c:v>
                </c:pt>
                <c:pt idx="10">
                  <c:v>-0.54435602156070995</c:v>
                </c:pt>
                <c:pt idx="11">
                  <c:v>-0.28110404772606101</c:v>
                </c:pt>
                <c:pt idx="12">
                  <c:v>-0.13580867961395299</c:v>
                </c:pt>
                <c:pt idx="13">
                  <c:v>-1.2606949688715299E-2</c:v>
                </c:pt>
                <c:pt idx="14">
                  <c:v>8.92923003696377E-2</c:v>
                </c:pt>
                <c:pt idx="15">
                  <c:v>0.584193887354027</c:v>
                </c:pt>
                <c:pt idx="16">
                  <c:v>0.82592961684647503</c:v>
                </c:pt>
                <c:pt idx="17">
                  <c:v>1.08020348179236</c:v>
                </c:pt>
                <c:pt idx="18">
                  <c:v>1.34927831883597</c:v>
                </c:pt>
                <c:pt idx="19">
                  <c:v>1.2004973209829699</c:v>
                </c:pt>
                <c:pt idx="20">
                  <c:v>1.02376822880597</c:v>
                </c:pt>
                <c:pt idx="21">
                  <c:v>1.1585975767885901</c:v>
                </c:pt>
                <c:pt idx="22">
                  <c:v>0.88897870017702796</c:v>
                </c:pt>
                <c:pt idx="23">
                  <c:v>0.767095836198882</c:v>
                </c:pt>
                <c:pt idx="24">
                  <c:v>0.14243095206807899</c:v>
                </c:pt>
                <c:pt idx="25">
                  <c:v>-0.206116735107397</c:v>
                </c:pt>
                <c:pt idx="26">
                  <c:v>-0.132888258123039</c:v>
                </c:pt>
                <c:pt idx="27">
                  <c:v>1.97714099315624E-2</c:v>
                </c:pt>
                <c:pt idx="28">
                  <c:v>4.71887268064951E-2</c:v>
                </c:pt>
                <c:pt idx="29">
                  <c:v>-4.5500887747719598E-2</c:v>
                </c:pt>
                <c:pt idx="30">
                  <c:v>5.9129847131558404E-3</c:v>
                </c:pt>
                <c:pt idx="31">
                  <c:v>4.9996382931475902E-2</c:v>
                </c:pt>
                <c:pt idx="32">
                  <c:v>0.48616942561922799</c:v>
                </c:pt>
                <c:pt idx="33">
                  <c:v>0.91336433564249597</c:v>
                </c:pt>
                <c:pt idx="34">
                  <c:v>1.38531440399841</c:v>
                </c:pt>
                <c:pt idx="35">
                  <c:v>0.71758500931910996</c:v>
                </c:pt>
                <c:pt idx="36">
                  <c:v>1.0971457847180599</c:v>
                </c:pt>
                <c:pt idx="37">
                  <c:v>1.31810583855157</c:v>
                </c:pt>
                <c:pt idx="38">
                  <c:v>0.96604101192967395</c:v>
                </c:pt>
                <c:pt idx="39">
                  <c:v>0.65808518540168304</c:v>
                </c:pt>
                <c:pt idx="40">
                  <c:v>-2.6246085682105201E-2</c:v>
                </c:pt>
                <c:pt idx="41">
                  <c:v>0.14109792657886999</c:v>
                </c:pt>
                <c:pt idx="42">
                  <c:v>-0.36811295217343398</c:v>
                </c:pt>
                <c:pt idx="43">
                  <c:v>-0.40559452929599799</c:v>
                </c:pt>
                <c:pt idx="44">
                  <c:v>-0.19329835874910301</c:v>
                </c:pt>
                <c:pt idx="45">
                  <c:v>6.56613775667029E-2</c:v>
                </c:pt>
                <c:pt idx="46">
                  <c:v>0.27548385537199699</c:v>
                </c:pt>
                <c:pt idx="47">
                  <c:v>-6.7015532058030597E-2</c:v>
                </c:pt>
              </c:numCache>
            </c:numRef>
          </c:val>
          <c:smooth val="0"/>
          <c:extLst>
            <c:ext xmlns:c16="http://schemas.microsoft.com/office/drawing/2014/chart" uri="{C3380CC4-5D6E-409C-BE32-E72D297353CC}">
              <c16:uniqueId val="{00000001-450F-4EC4-ACA6-A3684CD74ACF}"/>
            </c:ext>
          </c:extLst>
        </c:ser>
        <c:dLbls>
          <c:showLegendKey val="0"/>
          <c:showVal val="0"/>
          <c:showCatName val="0"/>
          <c:showSerName val="0"/>
          <c:showPercent val="0"/>
          <c:showBubbleSize val="0"/>
        </c:dLbls>
        <c:marker val="1"/>
        <c:smooth val="0"/>
        <c:axId val="897801696"/>
        <c:axId val="890530800"/>
      </c:lineChart>
      <c:catAx>
        <c:axId val="897801696"/>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890530800"/>
        <c:crosses val="autoZero"/>
        <c:auto val="1"/>
        <c:lblAlgn val="ctr"/>
        <c:lblOffset val="100"/>
        <c:noMultiLvlLbl val="0"/>
      </c:catAx>
      <c:valAx>
        <c:axId val="890530800"/>
        <c:scaling>
          <c:orientation val="minMax"/>
        </c:scaling>
        <c:delete val="0"/>
        <c:axPos val="l"/>
        <c:numFmt formatCode="General" sourceLinked="1"/>
        <c:majorTickMark val="out"/>
        <c:minorTickMark val="none"/>
        <c:tickLblPos val="nextTo"/>
        <c:crossAx val="897801696"/>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T-test</a:t>
            </a:r>
          </a:p>
        </c:rich>
      </c:tx>
      <c:overlay val="0"/>
    </c:title>
    <c:autoTitleDeleted val="0"/>
    <c:plotArea>
      <c:layout/>
      <c:scatterChart>
        <c:scatterStyle val="lineMarker"/>
        <c:varyColors val="0"/>
        <c:ser>
          <c:idx val="0"/>
          <c:order val="0"/>
          <c:tx>
            <c:strRef>
              <c:f>Sheet2!$B$1</c:f>
              <c:strCache>
                <c:ptCount val="1"/>
                <c:pt idx="0">
                  <c:v>OFF</c:v>
                </c:pt>
              </c:strCache>
            </c:strRef>
          </c:tx>
          <c:spPr>
            <a:ln w="47625">
              <a:noFill/>
            </a:ln>
          </c:spPr>
          <c:xVal>
            <c:numRef>
              <c:f>Sheet2!$B$2:$B$49</c:f>
              <c:numCache>
                <c:formatCode>General</c:formatCode>
                <c:ptCount val="48"/>
                <c:pt idx="8">
                  <c:v>0.66734203431599903</c:v>
                </c:pt>
                <c:pt idx="9">
                  <c:v>3.2725695174330098E-2</c:v>
                </c:pt>
                <c:pt idx="10">
                  <c:v>-0.54435602156070995</c:v>
                </c:pt>
                <c:pt idx="11">
                  <c:v>-0.28110404772606101</c:v>
                </c:pt>
                <c:pt idx="12">
                  <c:v>-0.13580867961395299</c:v>
                </c:pt>
                <c:pt idx="13">
                  <c:v>-1.2606949688715299E-2</c:v>
                </c:pt>
                <c:pt idx="14">
                  <c:v>8.92923003696377E-2</c:v>
                </c:pt>
                <c:pt idx="15">
                  <c:v>0.584193887354027</c:v>
                </c:pt>
                <c:pt idx="24">
                  <c:v>0.14243095206807899</c:v>
                </c:pt>
                <c:pt idx="25">
                  <c:v>-0.206116735107397</c:v>
                </c:pt>
                <c:pt idx="26">
                  <c:v>-0.132888258123039</c:v>
                </c:pt>
                <c:pt idx="27">
                  <c:v>1.97714099315624E-2</c:v>
                </c:pt>
                <c:pt idx="28">
                  <c:v>4.71887268064951E-2</c:v>
                </c:pt>
                <c:pt idx="29">
                  <c:v>-4.5500887747719598E-2</c:v>
                </c:pt>
                <c:pt idx="30">
                  <c:v>5.9129847131558404E-3</c:v>
                </c:pt>
                <c:pt idx="31">
                  <c:v>4.9996382931475902E-2</c:v>
                </c:pt>
                <c:pt idx="40">
                  <c:v>-2.6246085682105201E-2</c:v>
                </c:pt>
                <c:pt idx="41">
                  <c:v>0.14109792657886999</c:v>
                </c:pt>
                <c:pt idx="42">
                  <c:v>-0.36811295217343398</c:v>
                </c:pt>
                <c:pt idx="43">
                  <c:v>-0.40559452929599799</c:v>
                </c:pt>
                <c:pt idx="44">
                  <c:v>-0.19329835874910301</c:v>
                </c:pt>
                <c:pt idx="45">
                  <c:v>6.56613775667029E-2</c:v>
                </c:pt>
                <c:pt idx="46">
                  <c:v>0.27548385537199699</c:v>
                </c:pt>
                <c:pt idx="47">
                  <c:v>-6.7015532058030597E-2</c:v>
                </c:pt>
              </c:numCache>
            </c:numRef>
          </c:xVal>
          <c:yVal>
            <c:numRef>
              <c:f>Sheet2!$A$2:$A$49</c:f>
              <c:numCache>
                <c:formatCode>General</c:formatCode>
                <c:ptCount val="4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yVal>
          <c:smooth val="0"/>
          <c:extLst>
            <c:ext xmlns:c16="http://schemas.microsoft.com/office/drawing/2014/chart" uri="{C3380CC4-5D6E-409C-BE32-E72D297353CC}">
              <c16:uniqueId val="{00000000-88DA-4175-8E79-98C25B5AFD3F}"/>
            </c:ext>
          </c:extLst>
        </c:ser>
        <c:ser>
          <c:idx val="1"/>
          <c:order val="1"/>
          <c:tx>
            <c:strRef>
              <c:f>Sheet2!$C$1</c:f>
              <c:strCache>
                <c:ptCount val="1"/>
                <c:pt idx="0">
                  <c:v>ON</c:v>
                </c:pt>
              </c:strCache>
            </c:strRef>
          </c:tx>
          <c:spPr>
            <a:ln w="47625">
              <a:noFill/>
            </a:ln>
          </c:spPr>
          <c:xVal>
            <c:numRef>
              <c:f>Sheet2!$C$2:$C$49</c:f>
              <c:numCache>
                <c:formatCode>General</c:formatCode>
                <c:ptCount val="48"/>
                <c:pt idx="0">
                  <c:v>0.51526295143136802</c:v>
                </c:pt>
                <c:pt idx="1">
                  <c:v>0.83460571593008004</c:v>
                </c:pt>
                <c:pt idx="2">
                  <c:v>1.4370068873264801</c:v>
                </c:pt>
                <c:pt idx="3">
                  <c:v>0.869946229267613</c:v>
                </c:pt>
                <c:pt idx="4">
                  <c:v>0.90951097775929102</c:v>
                </c:pt>
                <c:pt idx="5">
                  <c:v>0.94570194224264104</c:v>
                </c:pt>
                <c:pt idx="6">
                  <c:v>1.0432039858123201</c:v>
                </c:pt>
                <c:pt idx="7">
                  <c:v>1.0631774587584799</c:v>
                </c:pt>
                <c:pt idx="16">
                  <c:v>0.82592961684647503</c:v>
                </c:pt>
                <c:pt idx="17">
                  <c:v>1.08020348179236</c:v>
                </c:pt>
                <c:pt idx="18">
                  <c:v>1.34927831883597</c:v>
                </c:pt>
                <c:pt idx="19">
                  <c:v>1.2004973209829699</c:v>
                </c:pt>
                <c:pt idx="20">
                  <c:v>1.02376822880597</c:v>
                </c:pt>
                <c:pt idx="21">
                  <c:v>1.1585975767885901</c:v>
                </c:pt>
                <c:pt idx="22">
                  <c:v>0.88897870017702796</c:v>
                </c:pt>
                <c:pt idx="23">
                  <c:v>0.767095836198882</c:v>
                </c:pt>
                <c:pt idx="32">
                  <c:v>0.48616942561922799</c:v>
                </c:pt>
                <c:pt idx="33">
                  <c:v>0.91336433564249597</c:v>
                </c:pt>
                <c:pt idx="34">
                  <c:v>1.38531440399841</c:v>
                </c:pt>
                <c:pt idx="35">
                  <c:v>0.71758500931910996</c:v>
                </c:pt>
                <c:pt idx="36">
                  <c:v>1.0971457847180599</c:v>
                </c:pt>
                <c:pt idx="37">
                  <c:v>1.31810583855157</c:v>
                </c:pt>
                <c:pt idx="38">
                  <c:v>0.96604101192967395</c:v>
                </c:pt>
                <c:pt idx="39">
                  <c:v>0.65808518540168304</c:v>
                </c:pt>
              </c:numCache>
            </c:numRef>
          </c:xVal>
          <c:yVal>
            <c:numRef>
              <c:f>Sheet2!$A$2:$A$49</c:f>
              <c:numCache>
                <c:formatCode>General</c:formatCode>
                <c:ptCount val="4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yVal>
          <c:smooth val="0"/>
          <c:extLst>
            <c:ext xmlns:c16="http://schemas.microsoft.com/office/drawing/2014/chart" uri="{C3380CC4-5D6E-409C-BE32-E72D297353CC}">
              <c16:uniqueId val="{00000001-88DA-4175-8E79-98C25B5AFD3F}"/>
            </c:ext>
          </c:extLst>
        </c:ser>
        <c:dLbls>
          <c:showLegendKey val="0"/>
          <c:showVal val="0"/>
          <c:showCatName val="0"/>
          <c:showSerName val="0"/>
          <c:showPercent val="0"/>
          <c:showBubbleSize val="0"/>
        </c:dLbls>
        <c:axId val="896100560"/>
        <c:axId val="895720000"/>
      </c:scatterChart>
      <c:valAx>
        <c:axId val="896100560"/>
        <c:scaling>
          <c:orientation val="minMax"/>
        </c:scaling>
        <c:delete val="0"/>
        <c:axPos val="b"/>
        <c:numFmt formatCode="General" sourceLinked="1"/>
        <c:majorTickMark val="out"/>
        <c:minorTickMark val="none"/>
        <c:tickLblPos val="nextTo"/>
        <c:crossAx val="895720000"/>
        <c:crosses val="autoZero"/>
        <c:crossBetween val="midCat"/>
      </c:valAx>
      <c:valAx>
        <c:axId val="895720000"/>
        <c:scaling>
          <c:orientation val="minMax"/>
        </c:scaling>
        <c:delete val="1"/>
        <c:axPos val="l"/>
        <c:numFmt formatCode="General" sourceLinked="1"/>
        <c:majorTickMark val="out"/>
        <c:minorTickMark val="none"/>
        <c:tickLblPos val="nextTo"/>
        <c:crossAx val="896100560"/>
        <c:crosses val="autoZero"/>
        <c:crossBetween val="midCat"/>
      </c:valAx>
    </c:plotArea>
    <c:legend>
      <c:legendPos val="r"/>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E2B3-4120-B077-EF69AA673CBA}"/>
            </c:ext>
          </c:extLst>
        </c:ser>
        <c:ser>
          <c:idx val="2"/>
          <c:order val="1"/>
          <c:tx>
            <c:strRef>
              <c:f>Sheet1!$E$1</c:f>
              <c:strCache>
                <c:ptCount val="1"/>
                <c:pt idx="0">
                  <c:v>shifted BOLD signal</c:v>
                </c:pt>
              </c:strCache>
            </c:strRef>
          </c:tx>
          <c:val>
            <c:numRef>
              <c:f>Sheet1!$E$2:$E$49</c:f>
              <c:numCache>
                <c:formatCode>0.00</c:formatCode>
                <c:ptCount val="48"/>
                <c:pt idx="0">
                  <c:v>0.51526295143136802</c:v>
                </c:pt>
                <c:pt idx="1">
                  <c:v>0.83460571593008004</c:v>
                </c:pt>
                <c:pt idx="2">
                  <c:v>1.4370068873264801</c:v>
                </c:pt>
                <c:pt idx="3">
                  <c:v>0.869946229267613</c:v>
                </c:pt>
                <c:pt idx="4">
                  <c:v>0.90951097775929102</c:v>
                </c:pt>
                <c:pt idx="5">
                  <c:v>0.94570194224264104</c:v>
                </c:pt>
                <c:pt idx="6">
                  <c:v>1.0432039858123201</c:v>
                </c:pt>
                <c:pt idx="7">
                  <c:v>1.0631774587584799</c:v>
                </c:pt>
                <c:pt idx="8">
                  <c:v>0.66734203431599903</c:v>
                </c:pt>
                <c:pt idx="9">
                  <c:v>3.2725695174330098E-2</c:v>
                </c:pt>
                <c:pt idx="10">
                  <c:v>-0.54435602156070995</c:v>
                </c:pt>
                <c:pt idx="11">
                  <c:v>-0.28110404772606101</c:v>
                </c:pt>
                <c:pt idx="12">
                  <c:v>-0.13580867961395299</c:v>
                </c:pt>
                <c:pt idx="13">
                  <c:v>-1.2606949688715299E-2</c:v>
                </c:pt>
                <c:pt idx="14">
                  <c:v>8.92923003696377E-2</c:v>
                </c:pt>
                <c:pt idx="15">
                  <c:v>0.584193887354027</c:v>
                </c:pt>
                <c:pt idx="16">
                  <c:v>0.82592961684647503</c:v>
                </c:pt>
                <c:pt idx="17">
                  <c:v>1.08020348179236</c:v>
                </c:pt>
                <c:pt idx="18">
                  <c:v>1.34927831883597</c:v>
                </c:pt>
                <c:pt idx="19">
                  <c:v>1.2004973209829699</c:v>
                </c:pt>
                <c:pt idx="20">
                  <c:v>1.02376822880597</c:v>
                </c:pt>
                <c:pt idx="21">
                  <c:v>1.1585975767885901</c:v>
                </c:pt>
                <c:pt idx="22">
                  <c:v>0.88897870017702796</c:v>
                </c:pt>
                <c:pt idx="23">
                  <c:v>0.767095836198882</c:v>
                </c:pt>
                <c:pt idx="24">
                  <c:v>0.14243095206807899</c:v>
                </c:pt>
                <c:pt idx="25">
                  <c:v>-0.206116735107397</c:v>
                </c:pt>
                <c:pt idx="26">
                  <c:v>-0.132888258123039</c:v>
                </c:pt>
                <c:pt idx="27">
                  <c:v>1.97714099315624E-2</c:v>
                </c:pt>
                <c:pt idx="28">
                  <c:v>4.71887268064951E-2</c:v>
                </c:pt>
                <c:pt idx="29">
                  <c:v>-4.5500887747719598E-2</c:v>
                </c:pt>
                <c:pt idx="30">
                  <c:v>5.9129847131558404E-3</c:v>
                </c:pt>
                <c:pt idx="31">
                  <c:v>4.9996382931475902E-2</c:v>
                </c:pt>
                <c:pt idx="32">
                  <c:v>0.48616942561922799</c:v>
                </c:pt>
                <c:pt idx="33">
                  <c:v>0.91336433564249597</c:v>
                </c:pt>
                <c:pt idx="34">
                  <c:v>1.38531440399841</c:v>
                </c:pt>
                <c:pt idx="35">
                  <c:v>0.71758500931910996</c:v>
                </c:pt>
                <c:pt idx="36">
                  <c:v>1.0971457847180599</c:v>
                </c:pt>
                <c:pt idx="37">
                  <c:v>1.31810583855157</c:v>
                </c:pt>
                <c:pt idx="38">
                  <c:v>0.96604101192967395</c:v>
                </c:pt>
                <c:pt idx="39">
                  <c:v>0.65808518540168304</c:v>
                </c:pt>
                <c:pt idx="40">
                  <c:v>-2.6246085682105201E-2</c:v>
                </c:pt>
                <c:pt idx="41">
                  <c:v>0.14109792657886999</c:v>
                </c:pt>
                <c:pt idx="42">
                  <c:v>-0.36811295217343398</c:v>
                </c:pt>
                <c:pt idx="43">
                  <c:v>-0.40559452929599799</c:v>
                </c:pt>
                <c:pt idx="44">
                  <c:v>-0.19329835874910301</c:v>
                </c:pt>
                <c:pt idx="45">
                  <c:v>6.56613775667029E-2</c:v>
                </c:pt>
                <c:pt idx="46">
                  <c:v>0.27548385537199699</c:v>
                </c:pt>
                <c:pt idx="47">
                  <c:v>-6.7015532058030597E-2</c:v>
                </c:pt>
              </c:numCache>
            </c:numRef>
          </c:val>
          <c:smooth val="0"/>
          <c:extLst>
            <c:ext xmlns:c16="http://schemas.microsoft.com/office/drawing/2014/chart" uri="{C3380CC4-5D6E-409C-BE32-E72D297353CC}">
              <c16:uniqueId val="{00000001-E2B3-4120-B077-EF69AA673CBA}"/>
            </c:ext>
          </c:extLst>
        </c:ser>
        <c:dLbls>
          <c:showLegendKey val="0"/>
          <c:showVal val="0"/>
          <c:showCatName val="0"/>
          <c:showSerName val="0"/>
          <c:showPercent val="0"/>
          <c:showBubbleSize val="0"/>
        </c:dLbls>
        <c:marker val="1"/>
        <c:smooth val="0"/>
        <c:axId val="896031312"/>
        <c:axId val="897998320"/>
      </c:lineChart>
      <c:catAx>
        <c:axId val="896031312"/>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897998320"/>
        <c:crosses val="autoZero"/>
        <c:auto val="1"/>
        <c:lblAlgn val="ctr"/>
        <c:lblOffset val="100"/>
        <c:noMultiLvlLbl val="0"/>
      </c:catAx>
      <c:valAx>
        <c:axId val="897998320"/>
        <c:scaling>
          <c:orientation val="minMax"/>
        </c:scaling>
        <c:delete val="0"/>
        <c:axPos val="l"/>
        <c:numFmt formatCode="General" sourceLinked="1"/>
        <c:majorTickMark val="out"/>
        <c:minorTickMark val="none"/>
        <c:tickLblPos val="nextTo"/>
        <c:crossAx val="896031312"/>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T-test</a:t>
            </a:r>
          </a:p>
        </c:rich>
      </c:tx>
      <c:overlay val="0"/>
    </c:title>
    <c:autoTitleDeleted val="0"/>
    <c:plotArea>
      <c:layout/>
      <c:scatterChart>
        <c:scatterStyle val="lineMarker"/>
        <c:varyColors val="0"/>
        <c:ser>
          <c:idx val="0"/>
          <c:order val="0"/>
          <c:tx>
            <c:strRef>
              <c:f>Sheet2!$B$1</c:f>
              <c:strCache>
                <c:ptCount val="1"/>
                <c:pt idx="0">
                  <c:v>OFF</c:v>
                </c:pt>
              </c:strCache>
            </c:strRef>
          </c:tx>
          <c:spPr>
            <a:ln w="47625">
              <a:noFill/>
            </a:ln>
          </c:spPr>
          <c:xVal>
            <c:numRef>
              <c:f>Sheet2!$B$2:$B$49</c:f>
              <c:numCache>
                <c:formatCode>General</c:formatCode>
                <c:ptCount val="48"/>
                <c:pt idx="8">
                  <c:v>0.66734203431599903</c:v>
                </c:pt>
                <c:pt idx="9">
                  <c:v>3.2725695174330098E-2</c:v>
                </c:pt>
                <c:pt idx="10">
                  <c:v>-0.54435602156070995</c:v>
                </c:pt>
                <c:pt idx="11">
                  <c:v>-0.28110404772606101</c:v>
                </c:pt>
                <c:pt idx="12">
                  <c:v>-0.13580867961395299</c:v>
                </c:pt>
                <c:pt idx="13">
                  <c:v>-1.2606949688715299E-2</c:v>
                </c:pt>
                <c:pt idx="14">
                  <c:v>8.92923003696377E-2</c:v>
                </c:pt>
                <c:pt idx="15">
                  <c:v>0.584193887354027</c:v>
                </c:pt>
                <c:pt idx="24">
                  <c:v>0.14243095206807899</c:v>
                </c:pt>
                <c:pt idx="25">
                  <c:v>-0.206116735107397</c:v>
                </c:pt>
                <c:pt idx="26">
                  <c:v>-0.132888258123039</c:v>
                </c:pt>
                <c:pt idx="27">
                  <c:v>1.97714099315624E-2</c:v>
                </c:pt>
                <c:pt idx="28">
                  <c:v>4.71887268064951E-2</c:v>
                </c:pt>
                <c:pt idx="29">
                  <c:v>-4.5500887747719598E-2</c:v>
                </c:pt>
                <c:pt idx="30">
                  <c:v>5.9129847131558404E-3</c:v>
                </c:pt>
                <c:pt idx="31">
                  <c:v>4.9996382931475902E-2</c:v>
                </c:pt>
                <c:pt idx="40">
                  <c:v>-2.6246085682105201E-2</c:v>
                </c:pt>
                <c:pt idx="41">
                  <c:v>0.14109792657886999</c:v>
                </c:pt>
                <c:pt idx="42">
                  <c:v>-0.36811295217343398</c:v>
                </c:pt>
                <c:pt idx="43">
                  <c:v>-0.40559452929599799</c:v>
                </c:pt>
                <c:pt idx="44">
                  <c:v>-0.19329835874910301</c:v>
                </c:pt>
                <c:pt idx="45">
                  <c:v>6.56613775667029E-2</c:v>
                </c:pt>
                <c:pt idx="46">
                  <c:v>0.27548385537199699</c:v>
                </c:pt>
                <c:pt idx="47">
                  <c:v>-6.7015532058030597E-2</c:v>
                </c:pt>
              </c:numCache>
            </c:numRef>
          </c:xVal>
          <c:yVal>
            <c:numRef>
              <c:f>Sheet2!$A$2:$A$49</c:f>
              <c:numCache>
                <c:formatCode>General</c:formatCode>
                <c:ptCount val="4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yVal>
          <c:smooth val="0"/>
          <c:extLst>
            <c:ext xmlns:c16="http://schemas.microsoft.com/office/drawing/2014/chart" uri="{C3380CC4-5D6E-409C-BE32-E72D297353CC}">
              <c16:uniqueId val="{00000000-5F5E-4F88-B2EE-0189155923C2}"/>
            </c:ext>
          </c:extLst>
        </c:ser>
        <c:ser>
          <c:idx val="1"/>
          <c:order val="1"/>
          <c:tx>
            <c:strRef>
              <c:f>Sheet2!$C$1</c:f>
              <c:strCache>
                <c:ptCount val="1"/>
                <c:pt idx="0">
                  <c:v>ON</c:v>
                </c:pt>
              </c:strCache>
            </c:strRef>
          </c:tx>
          <c:spPr>
            <a:ln w="47625">
              <a:noFill/>
            </a:ln>
          </c:spPr>
          <c:xVal>
            <c:numRef>
              <c:f>Sheet2!$C$2:$C$49</c:f>
              <c:numCache>
                <c:formatCode>General</c:formatCode>
                <c:ptCount val="48"/>
                <c:pt idx="0">
                  <c:v>0.51526295143136802</c:v>
                </c:pt>
                <c:pt idx="1">
                  <c:v>0.83460571593008004</c:v>
                </c:pt>
                <c:pt idx="2">
                  <c:v>1.4370068873264801</c:v>
                </c:pt>
                <c:pt idx="3">
                  <c:v>0.869946229267613</c:v>
                </c:pt>
                <c:pt idx="4">
                  <c:v>0.90951097775929102</c:v>
                </c:pt>
                <c:pt idx="5">
                  <c:v>0.94570194224264104</c:v>
                </c:pt>
                <c:pt idx="6">
                  <c:v>1.0432039858123201</c:v>
                </c:pt>
                <c:pt idx="7">
                  <c:v>1.0631774587584799</c:v>
                </c:pt>
                <c:pt idx="16">
                  <c:v>0.82592961684647503</c:v>
                </c:pt>
                <c:pt idx="17">
                  <c:v>1.08020348179236</c:v>
                </c:pt>
                <c:pt idx="18">
                  <c:v>1.34927831883597</c:v>
                </c:pt>
                <c:pt idx="19">
                  <c:v>1.2004973209829699</c:v>
                </c:pt>
                <c:pt idx="20">
                  <c:v>1.02376822880597</c:v>
                </c:pt>
                <c:pt idx="21">
                  <c:v>1.1585975767885901</c:v>
                </c:pt>
                <c:pt idx="22">
                  <c:v>0.88897870017702796</c:v>
                </c:pt>
                <c:pt idx="23">
                  <c:v>0.767095836198882</c:v>
                </c:pt>
                <c:pt idx="32">
                  <c:v>0.48616942561922799</c:v>
                </c:pt>
                <c:pt idx="33">
                  <c:v>0.91336433564249597</c:v>
                </c:pt>
                <c:pt idx="34">
                  <c:v>1.38531440399841</c:v>
                </c:pt>
                <c:pt idx="35">
                  <c:v>0.71758500931910996</c:v>
                </c:pt>
                <c:pt idx="36">
                  <c:v>1.0971457847180599</c:v>
                </c:pt>
                <c:pt idx="37">
                  <c:v>1.31810583855157</c:v>
                </c:pt>
                <c:pt idx="38">
                  <c:v>0.96604101192967395</c:v>
                </c:pt>
                <c:pt idx="39">
                  <c:v>0.65808518540168304</c:v>
                </c:pt>
              </c:numCache>
            </c:numRef>
          </c:xVal>
          <c:yVal>
            <c:numRef>
              <c:f>Sheet2!$A$2:$A$49</c:f>
              <c:numCache>
                <c:formatCode>General</c:formatCode>
                <c:ptCount val="48"/>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numCache>
            </c:numRef>
          </c:yVal>
          <c:smooth val="0"/>
          <c:extLst>
            <c:ext xmlns:c16="http://schemas.microsoft.com/office/drawing/2014/chart" uri="{C3380CC4-5D6E-409C-BE32-E72D297353CC}">
              <c16:uniqueId val="{00000001-5F5E-4F88-B2EE-0189155923C2}"/>
            </c:ext>
          </c:extLst>
        </c:ser>
        <c:dLbls>
          <c:showLegendKey val="0"/>
          <c:showVal val="0"/>
          <c:showCatName val="0"/>
          <c:showSerName val="0"/>
          <c:showPercent val="0"/>
          <c:showBubbleSize val="0"/>
        </c:dLbls>
        <c:axId val="891132848"/>
        <c:axId val="897892848"/>
      </c:scatterChart>
      <c:valAx>
        <c:axId val="891132848"/>
        <c:scaling>
          <c:orientation val="minMax"/>
        </c:scaling>
        <c:delete val="0"/>
        <c:axPos val="b"/>
        <c:numFmt formatCode="General" sourceLinked="1"/>
        <c:majorTickMark val="out"/>
        <c:minorTickMark val="none"/>
        <c:tickLblPos val="nextTo"/>
        <c:crossAx val="897892848"/>
        <c:crosses val="autoZero"/>
        <c:crossBetween val="midCat"/>
      </c:valAx>
      <c:valAx>
        <c:axId val="897892848"/>
        <c:scaling>
          <c:orientation val="minMax"/>
        </c:scaling>
        <c:delete val="1"/>
        <c:axPos val="l"/>
        <c:numFmt formatCode="General" sourceLinked="1"/>
        <c:majorTickMark val="out"/>
        <c:minorTickMark val="none"/>
        <c:tickLblPos val="nextTo"/>
        <c:crossAx val="891132848"/>
        <c:crosses val="autoZero"/>
        <c:crossBetween val="midCat"/>
      </c:valAx>
    </c:plotArea>
    <c:legend>
      <c:legendPos val="r"/>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A62C56-BABE-124D-8ECA-CD4F1BE7284B}" type="doc">
      <dgm:prSet loTypeId="urn:microsoft.com/office/officeart/2005/8/layout/process1" loCatId="" qsTypeId="urn:microsoft.com/office/officeart/2005/8/quickstyle/simple1" qsCatId="simple" csTypeId="urn:microsoft.com/office/officeart/2005/8/colors/accent1_2" csCatId="accent1" phldr="1"/>
      <dgm:spPr/>
    </dgm:pt>
    <dgm:pt modelId="{C98CF906-218D-B448-80B4-F64B70CA46D2}">
      <dgm:prSet phldrT="[Text]"/>
      <dgm:spPr/>
      <dgm:t>
        <a:bodyPr/>
        <a:lstStyle/>
        <a:p>
          <a:r>
            <a:rPr lang="en-US" dirty="0"/>
            <a:t>Voxel-wise t-statistic</a:t>
          </a:r>
        </a:p>
      </dgm:t>
    </dgm:pt>
    <dgm:pt modelId="{DE279EF3-444D-9C45-9D92-4802BA87E87D}" type="parTrans" cxnId="{9289DBB9-24B4-584C-A62A-C031DFA1F7F5}">
      <dgm:prSet/>
      <dgm:spPr/>
      <dgm:t>
        <a:bodyPr/>
        <a:lstStyle/>
        <a:p>
          <a:endParaRPr lang="en-US"/>
        </a:p>
      </dgm:t>
    </dgm:pt>
    <dgm:pt modelId="{B26B5D19-3332-0544-9B7B-7D1877FF0B2C}" type="sibTrans" cxnId="{9289DBB9-24B4-584C-A62A-C031DFA1F7F5}">
      <dgm:prSet/>
      <dgm:spPr/>
      <dgm:t>
        <a:bodyPr/>
        <a:lstStyle/>
        <a:p>
          <a:endParaRPr lang="en-US"/>
        </a:p>
      </dgm:t>
    </dgm:pt>
    <dgm:pt modelId="{25B70E1F-1CB3-3C44-BC4D-98408749A1B4}">
      <dgm:prSet phldrT="[Text]"/>
      <dgm:spPr/>
      <dgm:t>
        <a:bodyPr/>
        <a:lstStyle/>
        <a:p>
          <a:r>
            <a:rPr lang="en-US" dirty="0"/>
            <a:t>3D t-statistic map</a:t>
          </a:r>
        </a:p>
      </dgm:t>
    </dgm:pt>
    <dgm:pt modelId="{E0367DC9-722F-7745-8677-02631E2B9117}" type="parTrans" cxnId="{E8CCB746-8705-234E-BCF8-EEAC91FE2F32}">
      <dgm:prSet/>
      <dgm:spPr/>
      <dgm:t>
        <a:bodyPr/>
        <a:lstStyle/>
        <a:p>
          <a:endParaRPr lang="en-US"/>
        </a:p>
      </dgm:t>
    </dgm:pt>
    <dgm:pt modelId="{4955CCB7-5A8A-2D48-BC0B-5FBEE72429B3}" type="sibTrans" cxnId="{E8CCB746-8705-234E-BCF8-EEAC91FE2F32}">
      <dgm:prSet/>
      <dgm:spPr/>
      <dgm:t>
        <a:bodyPr/>
        <a:lstStyle/>
        <a:p>
          <a:endParaRPr lang="en-US"/>
        </a:p>
      </dgm:t>
    </dgm:pt>
    <dgm:pt modelId="{83BA1DC0-E960-6748-A852-428FC73D6490}">
      <dgm:prSet phldrT="[Text]"/>
      <dgm:spPr/>
      <dgm:t>
        <a:bodyPr/>
        <a:lstStyle/>
        <a:p>
          <a:r>
            <a:rPr lang="en-US" dirty="0"/>
            <a:t>Final result</a:t>
          </a:r>
        </a:p>
      </dgm:t>
    </dgm:pt>
    <dgm:pt modelId="{43304732-C665-634A-B86F-83FF920682DA}" type="parTrans" cxnId="{62EF7335-60E7-0645-AE79-9E2B0F549FF6}">
      <dgm:prSet/>
      <dgm:spPr/>
      <dgm:t>
        <a:bodyPr/>
        <a:lstStyle/>
        <a:p>
          <a:endParaRPr lang="en-US"/>
        </a:p>
      </dgm:t>
    </dgm:pt>
    <dgm:pt modelId="{93DC85DB-CC4F-3842-BB65-9B1710F0DDFD}" type="sibTrans" cxnId="{62EF7335-60E7-0645-AE79-9E2B0F549FF6}">
      <dgm:prSet/>
      <dgm:spPr/>
      <dgm:t>
        <a:bodyPr/>
        <a:lstStyle/>
        <a:p>
          <a:endParaRPr lang="en-US"/>
        </a:p>
      </dgm:t>
    </dgm:pt>
    <dgm:pt modelId="{5453E311-92F1-C640-B14E-543F19E66C6B}" type="pres">
      <dgm:prSet presAssocID="{5CA62C56-BABE-124D-8ECA-CD4F1BE7284B}" presName="Name0" presStyleCnt="0">
        <dgm:presLayoutVars>
          <dgm:dir/>
          <dgm:resizeHandles val="exact"/>
        </dgm:presLayoutVars>
      </dgm:prSet>
      <dgm:spPr/>
    </dgm:pt>
    <dgm:pt modelId="{8A70A040-7660-ED45-BD82-5C87D2DCDACA}" type="pres">
      <dgm:prSet presAssocID="{C98CF906-218D-B448-80B4-F64B70CA46D2}" presName="node" presStyleLbl="node1" presStyleIdx="0" presStyleCnt="3">
        <dgm:presLayoutVars>
          <dgm:bulletEnabled val="1"/>
        </dgm:presLayoutVars>
      </dgm:prSet>
      <dgm:spPr/>
    </dgm:pt>
    <dgm:pt modelId="{0013603F-E444-564A-BC78-A80633B6E64E}" type="pres">
      <dgm:prSet presAssocID="{B26B5D19-3332-0544-9B7B-7D1877FF0B2C}" presName="sibTrans" presStyleLbl="sibTrans2D1" presStyleIdx="0" presStyleCnt="2"/>
      <dgm:spPr/>
    </dgm:pt>
    <dgm:pt modelId="{46883571-C500-E543-81F6-717E4018EB50}" type="pres">
      <dgm:prSet presAssocID="{B26B5D19-3332-0544-9B7B-7D1877FF0B2C}" presName="connectorText" presStyleLbl="sibTrans2D1" presStyleIdx="0" presStyleCnt="2"/>
      <dgm:spPr/>
    </dgm:pt>
    <dgm:pt modelId="{1851857D-14FE-7E43-AF38-D05F499413F1}" type="pres">
      <dgm:prSet presAssocID="{25B70E1F-1CB3-3C44-BC4D-98408749A1B4}" presName="node" presStyleLbl="node1" presStyleIdx="1" presStyleCnt="3">
        <dgm:presLayoutVars>
          <dgm:bulletEnabled val="1"/>
        </dgm:presLayoutVars>
      </dgm:prSet>
      <dgm:spPr/>
    </dgm:pt>
    <dgm:pt modelId="{846A07A4-8CF7-664A-95DC-2663F5136E31}" type="pres">
      <dgm:prSet presAssocID="{4955CCB7-5A8A-2D48-BC0B-5FBEE72429B3}" presName="sibTrans" presStyleLbl="sibTrans2D1" presStyleIdx="1" presStyleCnt="2"/>
      <dgm:spPr/>
    </dgm:pt>
    <dgm:pt modelId="{58BAD92E-991B-8E40-B42E-3C8E1601533B}" type="pres">
      <dgm:prSet presAssocID="{4955CCB7-5A8A-2D48-BC0B-5FBEE72429B3}" presName="connectorText" presStyleLbl="sibTrans2D1" presStyleIdx="1" presStyleCnt="2"/>
      <dgm:spPr/>
    </dgm:pt>
    <dgm:pt modelId="{B866F597-EEA4-7F40-A683-8711D6BD0A30}" type="pres">
      <dgm:prSet presAssocID="{83BA1DC0-E960-6748-A852-428FC73D6490}" presName="node" presStyleLbl="node1" presStyleIdx="2" presStyleCnt="3">
        <dgm:presLayoutVars>
          <dgm:bulletEnabled val="1"/>
        </dgm:presLayoutVars>
      </dgm:prSet>
      <dgm:spPr/>
    </dgm:pt>
  </dgm:ptLst>
  <dgm:cxnLst>
    <dgm:cxn modelId="{7068D514-A9EB-F143-870E-DD3B043FBF33}" type="presOf" srcId="{25B70E1F-1CB3-3C44-BC4D-98408749A1B4}" destId="{1851857D-14FE-7E43-AF38-D05F499413F1}" srcOrd="0" destOrd="0" presId="urn:microsoft.com/office/officeart/2005/8/layout/process1"/>
    <dgm:cxn modelId="{62EF7335-60E7-0645-AE79-9E2B0F549FF6}" srcId="{5CA62C56-BABE-124D-8ECA-CD4F1BE7284B}" destId="{83BA1DC0-E960-6748-A852-428FC73D6490}" srcOrd="2" destOrd="0" parTransId="{43304732-C665-634A-B86F-83FF920682DA}" sibTransId="{93DC85DB-CC4F-3842-BB65-9B1710F0DDFD}"/>
    <dgm:cxn modelId="{8CE97A46-B533-A943-A369-219F3BE23D7B}" type="presOf" srcId="{4955CCB7-5A8A-2D48-BC0B-5FBEE72429B3}" destId="{846A07A4-8CF7-664A-95DC-2663F5136E31}" srcOrd="0" destOrd="0" presId="urn:microsoft.com/office/officeart/2005/8/layout/process1"/>
    <dgm:cxn modelId="{E8CCB746-8705-234E-BCF8-EEAC91FE2F32}" srcId="{5CA62C56-BABE-124D-8ECA-CD4F1BE7284B}" destId="{25B70E1F-1CB3-3C44-BC4D-98408749A1B4}" srcOrd="1" destOrd="0" parTransId="{E0367DC9-722F-7745-8677-02631E2B9117}" sibTransId="{4955CCB7-5A8A-2D48-BC0B-5FBEE72429B3}"/>
    <dgm:cxn modelId="{21A2A661-8404-C049-8D97-7DB42FBE154F}" type="presOf" srcId="{B26B5D19-3332-0544-9B7B-7D1877FF0B2C}" destId="{0013603F-E444-564A-BC78-A80633B6E64E}" srcOrd="0" destOrd="0" presId="urn:microsoft.com/office/officeart/2005/8/layout/process1"/>
    <dgm:cxn modelId="{86E78496-EDA8-594C-87A4-2CD84D9138E6}" type="presOf" srcId="{5CA62C56-BABE-124D-8ECA-CD4F1BE7284B}" destId="{5453E311-92F1-C640-B14E-543F19E66C6B}" srcOrd="0" destOrd="0" presId="urn:microsoft.com/office/officeart/2005/8/layout/process1"/>
    <dgm:cxn modelId="{8B4C87AE-A033-C04F-84AE-E5E30CF912A9}" type="presOf" srcId="{C98CF906-218D-B448-80B4-F64B70CA46D2}" destId="{8A70A040-7660-ED45-BD82-5C87D2DCDACA}" srcOrd="0" destOrd="0" presId="urn:microsoft.com/office/officeart/2005/8/layout/process1"/>
    <dgm:cxn modelId="{9BB5AFAE-87EC-474E-81F1-2BE94BA3F1D1}" type="presOf" srcId="{B26B5D19-3332-0544-9B7B-7D1877FF0B2C}" destId="{46883571-C500-E543-81F6-717E4018EB50}" srcOrd="1" destOrd="0" presId="urn:microsoft.com/office/officeart/2005/8/layout/process1"/>
    <dgm:cxn modelId="{9289DBB9-24B4-584C-A62A-C031DFA1F7F5}" srcId="{5CA62C56-BABE-124D-8ECA-CD4F1BE7284B}" destId="{C98CF906-218D-B448-80B4-F64B70CA46D2}" srcOrd="0" destOrd="0" parTransId="{DE279EF3-444D-9C45-9D92-4802BA87E87D}" sibTransId="{B26B5D19-3332-0544-9B7B-7D1877FF0B2C}"/>
    <dgm:cxn modelId="{FFE64DE1-FEF1-7E45-87B8-680DA78835A2}" type="presOf" srcId="{83BA1DC0-E960-6748-A852-428FC73D6490}" destId="{B866F597-EEA4-7F40-A683-8711D6BD0A30}" srcOrd="0" destOrd="0" presId="urn:microsoft.com/office/officeart/2005/8/layout/process1"/>
    <dgm:cxn modelId="{81F6ABE2-3653-974A-B5BB-343F07BC2934}" type="presOf" srcId="{4955CCB7-5A8A-2D48-BC0B-5FBEE72429B3}" destId="{58BAD92E-991B-8E40-B42E-3C8E1601533B}" srcOrd="1" destOrd="0" presId="urn:microsoft.com/office/officeart/2005/8/layout/process1"/>
    <dgm:cxn modelId="{38C60B81-CF2E-5E44-89BD-CA7B67C7A046}" type="presParOf" srcId="{5453E311-92F1-C640-B14E-543F19E66C6B}" destId="{8A70A040-7660-ED45-BD82-5C87D2DCDACA}" srcOrd="0" destOrd="0" presId="urn:microsoft.com/office/officeart/2005/8/layout/process1"/>
    <dgm:cxn modelId="{9B0DE126-0410-BF4E-B412-15124A4F53CF}" type="presParOf" srcId="{5453E311-92F1-C640-B14E-543F19E66C6B}" destId="{0013603F-E444-564A-BC78-A80633B6E64E}" srcOrd="1" destOrd="0" presId="urn:microsoft.com/office/officeart/2005/8/layout/process1"/>
    <dgm:cxn modelId="{4194049E-1978-724E-9A50-388C01D51D1A}" type="presParOf" srcId="{0013603F-E444-564A-BC78-A80633B6E64E}" destId="{46883571-C500-E543-81F6-717E4018EB50}" srcOrd="0" destOrd="0" presId="urn:microsoft.com/office/officeart/2005/8/layout/process1"/>
    <dgm:cxn modelId="{B5245F1D-9B64-0943-8018-BFC1D80FDA3C}" type="presParOf" srcId="{5453E311-92F1-C640-B14E-543F19E66C6B}" destId="{1851857D-14FE-7E43-AF38-D05F499413F1}" srcOrd="2" destOrd="0" presId="urn:microsoft.com/office/officeart/2005/8/layout/process1"/>
    <dgm:cxn modelId="{2B1AC2C7-E0D9-CF40-B82E-EA260AF13365}" type="presParOf" srcId="{5453E311-92F1-C640-B14E-543F19E66C6B}" destId="{846A07A4-8CF7-664A-95DC-2663F5136E31}" srcOrd="3" destOrd="0" presId="urn:microsoft.com/office/officeart/2005/8/layout/process1"/>
    <dgm:cxn modelId="{188C796A-9C13-4148-8E63-4B14B1BA06FB}" type="presParOf" srcId="{846A07A4-8CF7-664A-95DC-2663F5136E31}" destId="{58BAD92E-991B-8E40-B42E-3C8E1601533B}" srcOrd="0" destOrd="0" presId="urn:microsoft.com/office/officeart/2005/8/layout/process1"/>
    <dgm:cxn modelId="{1F41AC24-CCBC-DE4C-9CF6-28BCA77169DC}" type="presParOf" srcId="{5453E311-92F1-C640-B14E-543F19E66C6B}" destId="{B866F597-EEA4-7F40-A683-8711D6BD0A3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0A040-7660-ED45-BD82-5C87D2DCDACA}">
      <dsp:nvSpPr>
        <dsp:cNvPr id="0" name=""/>
        <dsp:cNvSpPr/>
      </dsp:nvSpPr>
      <dsp:spPr>
        <a:xfrm>
          <a:off x="5357" y="1551582"/>
          <a:ext cx="1601390" cy="960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Voxel-wise t-statistic</a:t>
          </a:r>
        </a:p>
      </dsp:txBody>
      <dsp:txXfrm>
        <a:off x="33499" y="1579724"/>
        <a:ext cx="1545106" cy="904550"/>
      </dsp:txXfrm>
    </dsp:sp>
    <dsp:sp modelId="{0013603F-E444-564A-BC78-A80633B6E64E}">
      <dsp:nvSpPr>
        <dsp:cNvPr id="0" name=""/>
        <dsp:cNvSpPr/>
      </dsp:nvSpPr>
      <dsp:spPr>
        <a:xfrm>
          <a:off x="1766887"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66887" y="1912856"/>
        <a:ext cx="237646" cy="238286"/>
      </dsp:txXfrm>
    </dsp:sp>
    <dsp:sp modelId="{1851857D-14FE-7E43-AF38-D05F499413F1}">
      <dsp:nvSpPr>
        <dsp:cNvPr id="0" name=""/>
        <dsp:cNvSpPr/>
      </dsp:nvSpPr>
      <dsp:spPr>
        <a:xfrm>
          <a:off x="2247304" y="1551582"/>
          <a:ext cx="1601390" cy="960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3D t-statistic map</a:t>
          </a:r>
        </a:p>
      </dsp:txBody>
      <dsp:txXfrm>
        <a:off x="2275446" y="1579724"/>
        <a:ext cx="1545106" cy="904550"/>
      </dsp:txXfrm>
    </dsp:sp>
    <dsp:sp modelId="{846A07A4-8CF7-664A-95DC-2663F5136E31}">
      <dsp:nvSpPr>
        <dsp:cNvPr id="0" name=""/>
        <dsp:cNvSpPr/>
      </dsp:nvSpPr>
      <dsp:spPr>
        <a:xfrm>
          <a:off x="4008834"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008834" y="1912856"/>
        <a:ext cx="237646" cy="238286"/>
      </dsp:txXfrm>
    </dsp:sp>
    <dsp:sp modelId="{B866F597-EEA4-7F40-A683-8711D6BD0A30}">
      <dsp:nvSpPr>
        <dsp:cNvPr id="0" name=""/>
        <dsp:cNvSpPr/>
      </dsp:nvSpPr>
      <dsp:spPr>
        <a:xfrm>
          <a:off x="4489251" y="1551582"/>
          <a:ext cx="1601390" cy="960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Final result</a:t>
          </a:r>
        </a:p>
      </dsp:txBody>
      <dsp:txXfrm>
        <a:off x="4517393" y="1579724"/>
        <a:ext cx="1545106" cy="90455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18971" y="0"/>
            <a:ext cx="2921582" cy="495348"/>
          </a:xfrm>
          <a:prstGeom prst="rect">
            <a:avLst/>
          </a:prstGeom>
        </p:spPr>
        <p:txBody>
          <a:bodyPr vert="horz" lIns="91440" tIns="45720" rIns="91440" bIns="45720" rtlCol="0"/>
          <a:lstStyle>
            <a:lvl1pPr algn="r">
              <a:defRPr sz="1200"/>
            </a:lvl1pPr>
          </a:lstStyle>
          <a:p>
            <a:fld id="{3FBEC11B-7992-4FC1-A28C-CEEB225C985C}" type="datetimeFigureOut">
              <a:rPr lang="de-AT" smtClean="0"/>
              <a:t>12.10.24</a:t>
            </a:fld>
            <a:endParaRPr lang="de-AT"/>
          </a:p>
        </p:txBody>
      </p:sp>
      <p:sp>
        <p:nvSpPr>
          <p:cNvPr id="4" name="Slide Image Placeholder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74212" y="4751220"/>
            <a:ext cx="5393690" cy="38873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6" name="Footer Placeholder 5"/>
          <p:cNvSpPr>
            <a:spLocks noGrp="1"/>
          </p:cNvSpPr>
          <p:nvPr>
            <p:ph type="ftr" sz="quarter" idx="4"/>
          </p:nvPr>
        </p:nvSpPr>
        <p:spPr>
          <a:xfrm>
            <a:off x="0" y="9377318"/>
            <a:ext cx="2921582" cy="495347"/>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18971" y="9377318"/>
            <a:ext cx="2921582" cy="495347"/>
          </a:xfrm>
          <a:prstGeom prst="rect">
            <a:avLst/>
          </a:prstGeom>
        </p:spPr>
        <p:txBody>
          <a:bodyPr vert="horz" lIns="91440" tIns="45720" rIns="91440" bIns="45720" rtlCol="0" anchor="b"/>
          <a:lstStyle>
            <a:lvl1pPr algn="r">
              <a:defRPr sz="1200"/>
            </a:lvl1pPr>
          </a:lstStyle>
          <a:p>
            <a:fld id="{8DD79280-D428-48BF-A305-6859FA78C87B}" type="slidenum">
              <a:rPr lang="de-AT" smtClean="0"/>
              <a:t>‹#›</a:t>
            </a:fld>
            <a:endParaRPr lang="de-AT"/>
          </a:p>
        </p:txBody>
      </p:sp>
    </p:spTree>
    <p:extLst>
      <p:ext uri="{BB962C8B-B14F-4D97-AF65-F5344CB8AC3E}">
        <p14:creationId xmlns:p14="http://schemas.microsoft.com/office/powerpoint/2010/main" val="260751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46F8B-8F11-DE48-AF9B-69FFEE1D3CF5}" type="slidenum">
              <a:rPr kumimoji="0" lang="en-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3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Die </a:t>
            </a:r>
            <a:r>
              <a:rPr lang="en-US" dirty="0" err="1"/>
              <a:t>funtionelle</a:t>
            </a:r>
            <a:r>
              <a:rPr lang="en-US" dirty="0"/>
              <a:t> </a:t>
            </a:r>
            <a:r>
              <a:rPr lang="en-US" dirty="0" err="1"/>
              <a:t>Aktivität</a:t>
            </a:r>
            <a:r>
              <a:rPr lang="en-US" dirty="0"/>
              <a:t> des </a:t>
            </a:r>
            <a:r>
              <a:rPr lang="en-US" dirty="0" err="1"/>
              <a:t>Gehirns</a:t>
            </a:r>
            <a:r>
              <a:rPr lang="en-US" dirty="0"/>
              <a:t> </a:t>
            </a:r>
            <a:r>
              <a:rPr lang="en-US" dirty="0" err="1"/>
              <a:t>wird</a:t>
            </a:r>
            <a:r>
              <a:rPr lang="en-US" dirty="0"/>
              <a:t> </a:t>
            </a:r>
            <a:r>
              <a:rPr lang="en-US" dirty="0" err="1"/>
              <a:t>typischerweise</a:t>
            </a:r>
            <a:r>
              <a:rPr lang="en-US" dirty="0"/>
              <a:t> </a:t>
            </a:r>
            <a:r>
              <a:rPr lang="en-US" dirty="0" err="1"/>
              <a:t>Schicht</a:t>
            </a:r>
            <a:r>
              <a:rPr lang="en-US" dirty="0"/>
              <a:t> </a:t>
            </a:r>
            <a:r>
              <a:rPr lang="en-US" dirty="0" err="1"/>
              <a:t>für</a:t>
            </a:r>
            <a:r>
              <a:rPr lang="en-US" dirty="0"/>
              <a:t> </a:t>
            </a:r>
            <a:r>
              <a:rPr lang="en-US" dirty="0" err="1"/>
              <a:t>Schicht</a:t>
            </a:r>
            <a:r>
              <a:rPr lang="en-US" dirty="0"/>
              <a:t> </a:t>
            </a:r>
            <a:r>
              <a:rPr lang="en-US" dirty="0" err="1"/>
              <a:t>aufgenommen</a:t>
            </a:r>
            <a:r>
              <a:rPr lang="en-US" dirty="0"/>
              <a:t> (links). </a:t>
            </a:r>
            <a:r>
              <a:rPr lang="en-US" dirty="0" err="1"/>
              <a:t>Jede</a:t>
            </a:r>
            <a:r>
              <a:rPr lang="en-US" dirty="0"/>
              <a:t> </a:t>
            </a:r>
            <a:r>
              <a:rPr lang="en-US" dirty="0" err="1"/>
              <a:t>Schicht</a:t>
            </a:r>
            <a:r>
              <a:rPr lang="en-US" dirty="0"/>
              <a:t> </a:t>
            </a:r>
            <a:r>
              <a:rPr lang="en-US" dirty="0" err="1"/>
              <a:t>ist</a:t>
            </a:r>
            <a:r>
              <a:rPr lang="en-US" dirty="0"/>
              <a:t> </a:t>
            </a:r>
            <a:r>
              <a:rPr lang="en-US" dirty="0" err="1"/>
              <a:t>ein</a:t>
            </a:r>
            <a:r>
              <a:rPr lang="en-US" dirty="0"/>
              <a:t> 2D-Bild des </a:t>
            </a:r>
            <a:r>
              <a:rPr lang="en-US" dirty="0" err="1"/>
              <a:t>Gehirns</a:t>
            </a:r>
            <a:r>
              <a:rPr lang="en-US" dirty="0"/>
              <a:t>, das – </a:t>
            </a:r>
            <a:r>
              <a:rPr lang="en-US" dirty="0" err="1"/>
              <a:t>wie</a:t>
            </a:r>
            <a:r>
              <a:rPr lang="en-US" dirty="0"/>
              <a:t> </a:t>
            </a:r>
            <a:r>
              <a:rPr lang="en-US" dirty="0" err="1"/>
              <a:t>jedes</a:t>
            </a:r>
            <a:r>
              <a:rPr lang="en-US" dirty="0"/>
              <a:t> Bild - </a:t>
            </a:r>
            <a:r>
              <a:rPr lang="en-US" dirty="0" err="1"/>
              <a:t>aus</a:t>
            </a:r>
            <a:r>
              <a:rPr lang="en-US" dirty="0"/>
              <a:t> </a:t>
            </a:r>
            <a:r>
              <a:rPr lang="en-US" dirty="0" err="1"/>
              <a:t>Pixeln</a:t>
            </a:r>
            <a:r>
              <a:rPr lang="en-US" dirty="0"/>
              <a:t> </a:t>
            </a:r>
            <a:r>
              <a:rPr lang="en-US" dirty="0" err="1"/>
              <a:t>besteht</a:t>
            </a:r>
            <a:r>
              <a:rPr lang="en-US" dirty="0"/>
              <a:t>. </a:t>
            </a:r>
          </a:p>
          <a:p>
            <a:r>
              <a:rPr lang="en-US" baseline="0" dirty="0"/>
              <a:t>Die </a:t>
            </a:r>
            <a:r>
              <a:rPr lang="en-US" baseline="0" dirty="0" err="1"/>
              <a:t>Schichten</a:t>
            </a:r>
            <a:r>
              <a:rPr lang="en-US" baseline="0" dirty="0"/>
              <a:t> </a:t>
            </a:r>
            <a:r>
              <a:rPr lang="en-US" baseline="0" dirty="0" err="1"/>
              <a:t>zusammen</a:t>
            </a:r>
            <a:r>
              <a:rPr lang="en-US" baseline="0" dirty="0"/>
              <a:t> </a:t>
            </a:r>
            <a:r>
              <a:rPr lang="en-US" baseline="0" dirty="0" err="1"/>
              <a:t>mit</a:t>
            </a:r>
            <a:r>
              <a:rPr lang="en-US" baseline="0" dirty="0"/>
              <a:t> </a:t>
            </a:r>
            <a:r>
              <a:rPr lang="en-US" baseline="0" dirty="0" err="1"/>
              <a:t>Pixeln</a:t>
            </a:r>
            <a:r>
              <a:rPr lang="en-US" baseline="0" dirty="0"/>
              <a:t> </a:t>
            </a:r>
            <a:r>
              <a:rPr lang="en-US" baseline="0" dirty="0" err="1"/>
              <a:t>formen</a:t>
            </a:r>
            <a:r>
              <a:rPr lang="en-US" baseline="0" dirty="0"/>
              <a:t> </a:t>
            </a:r>
            <a:r>
              <a:rPr lang="en-US" baseline="0" dirty="0" err="1"/>
              <a:t>Voxeln</a:t>
            </a:r>
            <a:r>
              <a:rPr lang="en-US" baseline="0" dirty="0"/>
              <a:t> (</a:t>
            </a:r>
            <a:r>
              <a:rPr lang="en-US" baseline="0" dirty="0" err="1"/>
              <a:t>volumetrische</a:t>
            </a:r>
            <a:r>
              <a:rPr lang="en-US" baseline="0" dirty="0"/>
              <a:t> </a:t>
            </a:r>
            <a:r>
              <a:rPr lang="en-US" baseline="0" dirty="0" err="1"/>
              <a:t>Pixeln</a:t>
            </a:r>
            <a:r>
              <a:rPr lang="en-US" baseline="0" dirty="0"/>
              <a:t>). Das </a:t>
            </a:r>
            <a:r>
              <a:rPr lang="en-US" baseline="0" dirty="0" err="1"/>
              <a:t>sind</a:t>
            </a:r>
            <a:r>
              <a:rPr lang="en-US" baseline="0" dirty="0"/>
              <a:t> die Units der MRT-</a:t>
            </a:r>
            <a:r>
              <a:rPr lang="en-US" baseline="0" dirty="0" err="1"/>
              <a:t>Aufnahmen</a:t>
            </a:r>
            <a:r>
              <a:rPr lang="en-US" baseline="0" dirty="0"/>
              <a:t>. Es </a:t>
            </a:r>
            <a:r>
              <a:rPr lang="en-US" baseline="0" dirty="0" err="1"/>
              <a:t>ensteht</a:t>
            </a:r>
            <a:r>
              <a:rPr lang="en-US" baseline="0" dirty="0"/>
              <a:t> also </a:t>
            </a:r>
            <a:r>
              <a:rPr lang="en-US" baseline="0" dirty="0" err="1"/>
              <a:t>ein</a:t>
            </a:r>
            <a:r>
              <a:rPr lang="en-US" baseline="0" dirty="0"/>
              <a:t> 3D-Bild der </a:t>
            </a:r>
            <a:r>
              <a:rPr lang="en-US" baseline="0" dirty="0" err="1"/>
              <a:t>Aktivität</a:t>
            </a:r>
            <a:r>
              <a:rPr lang="en-US" baseline="0" dirty="0"/>
              <a:t> </a:t>
            </a:r>
            <a:r>
              <a:rPr lang="en-US" baseline="0" dirty="0" err="1"/>
              <a:t>im</a:t>
            </a:r>
            <a:r>
              <a:rPr lang="en-US" baseline="0" dirty="0"/>
              <a:t> </a:t>
            </a:r>
            <a:r>
              <a:rPr lang="en-US" baseline="0" dirty="0" err="1"/>
              <a:t>Gehirn</a:t>
            </a:r>
            <a:r>
              <a:rPr lang="en-US" baseline="0" dirty="0"/>
              <a:t>.</a:t>
            </a:r>
          </a:p>
        </p:txBody>
      </p:sp>
      <p:sp>
        <p:nvSpPr>
          <p:cNvPr id="4" name="Slide Number Placeholder 3"/>
          <p:cNvSpPr>
            <a:spLocks noGrp="1"/>
          </p:cNvSpPr>
          <p:nvPr>
            <p:ph type="sldNum" sz="quarter" idx="10"/>
          </p:nvPr>
        </p:nvSpPr>
        <p:spPr/>
        <p:txBody>
          <a:bodyPr/>
          <a:lstStyle/>
          <a:p>
            <a:fld id="{A8A6E086-2C0B-8A4E-9EE7-478F9D228A54}" type="slidenum">
              <a:rPr lang="en-US" smtClean="0"/>
              <a:t>10</a:t>
            </a:fld>
            <a:endParaRPr lang="en-US"/>
          </a:p>
        </p:txBody>
      </p:sp>
    </p:spTree>
    <p:extLst>
      <p:ext uri="{BB962C8B-B14F-4D97-AF65-F5344CB8AC3E}">
        <p14:creationId xmlns:p14="http://schemas.microsoft.com/office/powerpoint/2010/main" val="25876914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 </a:t>
            </a:r>
            <a:r>
              <a:rPr lang="en-US" dirty="0" err="1"/>
              <a:t>nimmt</a:t>
            </a:r>
            <a:r>
              <a:rPr lang="en-US" dirty="0"/>
              <a:t> </a:t>
            </a:r>
            <a:r>
              <a:rPr lang="en-US" dirty="0" err="1"/>
              <a:t>ein</a:t>
            </a:r>
            <a:r>
              <a:rPr lang="en-US" dirty="0"/>
              <a:t> </a:t>
            </a:r>
            <a:r>
              <a:rPr lang="en-US" dirty="0" err="1"/>
              <a:t>ganzes</a:t>
            </a:r>
            <a:r>
              <a:rPr lang="en-US" dirty="0"/>
              <a:t> </a:t>
            </a:r>
            <a:r>
              <a:rPr lang="en-US" dirty="0" err="1"/>
              <a:t>Volumen</a:t>
            </a:r>
            <a:r>
              <a:rPr lang="en-US" dirty="0"/>
              <a:t> alle </a:t>
            </a:r>
            <a:r>
              <a:rPr lang="en-US" dirty="0" err="1"/>
              <a:t>paar</a:t>
            </a:r>
            <a:r>
              <a:rPr lang="en-US" dirty="0"/>
              <a:t> </a:t>
            </a:r>
            <a:r>
              <a:rPr lang="en-US" dirty="0" err="1"/>
              <a:t>Sekunden</a:t>
            </a:r>
            <a:r>
              <a:rPr lang="en-US" dirty="0"/>
              <a:t> auf. So </a:t>
            </a:r>
            <a:r>
              <a:rPr lang="en-US" dirty="0" err="1"/>
              <a:t>entsteht</a:t>
            </a:r>
            <a:r>
              <a:rPr lang="en-US" dirty="0"/>
              <a:t> </a:t>
            </a:r>
            <a:r>
              <a:rPr lang="en-US" dirty="0" err="1"/>
              <a:t>ein</a:t>
            </a:r>
            <a:r>
              <a:rPr lang="en-US" dirty="0"/>
              <a:t> 4-dimensionaler </a:t>
            </a:r>
            <a:r>
              <a:rPr lang="en-US" dirty="0" err="1"/>
              <a:t>Datensatz</a:t>
            </a:r>
            <a:r>
              <a:rPr lang="en-US" dirty="0"/>
              <a:t>, </a:t>
            </a:r>
            <a:r>
              <a:rPr lang="en-US" dirty="0" err="1"/>
              <a:t>mit</a:t>
            </a:r>
            <a:r>
              <a:rPr lang="en-US" dirty="0"/>
              <a:t> 3 </a:t>
            </a:r>
            <a:r>
              <a:rPr lang="en-US" dirty="0" err="1"/>
              <a:t>Gehirndmimensionen</a:t>
            </a:r>
            <a:r>
              <a:rPr lang="en-US" dirty="0"/>
              <a:t> und Zeit </a:t>
            </a:r>
            <a:r>
              <a:rPr lang="en-US" dirty="0" err="1"/>
              <a:t>als</a:t>
            </a:r>
            <a:r>
              <a:rPr lang="en-US" dirty="0"/>
              <a:t> 4. Dimension. </a:t>
            </a:r>
            <a:r>
              <a:rPr lang="en-US" dirty="0" err="1"/>
              <a:t>Jeder</a:t>
            </a:r>
            <a:r>
              <a:rPr lang="en-US" dirty="0"/>
              <a:t> Voxel hat also </a:t>
            </a:r>
            <a:r>
              <a:rPr lang="en-US" dirty="0" err="1"/>
              <a:t>einen</a:t>
            </a:r>
            <a:r>
              <a:rPr lang="en-US" dirty="0"/>
              <a:t> </a:t>
            </a:r>
            <a:r>
              <a:rPr lang="en-US" dirty="0" err="1"/>
              <a:t>gewissen</a:t>
            </a:r>
            <a:r>
              <a:rPr lang="en-US" dirty="0"/>
              <a:t> </a:t>
            </a:r>
            <a:r>
              <a:rPr lang="en-US" dirty="0" err="1"/>
              <a:t>zeitlichen</a:t>
            </a:r>
            <a:r>
              <a:rPr lang="en-US" dirty="0"/>
              <a:t> </a:t>
            </a:r>
            <a:r>
              <a:rPr lang="en-US" dirty="0" err="1"/>
              <a:t>Ablauf</a:t>
            </a:r>
            <a:r>
              <a:rPr lang="en-US" dirty="0"/>
              <a:t>.</a:t>
            </a:r>
          </a:p>
        </p:txBody>
      </p:sp>
      <p:sp>
        <p:nvSpPr>
          <p:cNvPr id="4" name="Slide Number Placeholder 3"/>
          <p:cNvSpPr>
            <a:spLocks noGrp="1"/>
          </p:cNvSpPr>
          <p:nvPr>
            <p:ph type="sldNum" sz="quarter" idx="10"/>
          </p:nvPr>
        </p:nvSpPr>
        <p:spPr/>
        <p:txBody>
          <a:bodyPr/>
          <a:lstStyle/>
          <a:p>
            <a:fld id="{A8A6E086-2C0B-8A4E-9EE7-478F9D228A54}" type="slidenum">
              <a:rPr lang="en-US" smtClean="0"/>
              <a:t>11</a:t>
            </a:fld>
            <a:endParaRPr lang="en-US"/>
          </a:p>
        </p:txBody>
      </p:sp>
    </p:spTree>
    <p:extLst>
      <p:ext uri="{BB962C8B-B14F-4D97-AF65-F5344CB8AC3E}">
        <p14:creationId xmlns:p14="http://schemas.microsoft.com/office/powerpoint/2010/main" val="3689203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baseline="0" noProof="0" dirty="0"/>
              <a:t>fMRT misst nicht die Konzentration des </a:t>
            </a:r>
            <a:r>
              <a:rPr lang="de-AT" baseline="0" noProof="0" dirty="0" err="1"/>
              <a:t>Deoxyhämoglobins</a:t>
            </a:r>
            <a:r>
              <a:rPr lang="de-AT" baseline="0" noProof="0" dirty="0"/>
              <a:t> direkt. Die absoluten Werte, die aus dem Scanner kommen, hängen von vielen Faktoren ab und sind somit Bedeutungslos. </a:t>
            </a:r>
          </a:p>
          <a:p>
            <a:r>
              <a:rPr lang="de-AT" baseline="0" noProof="0" dirty="0"/>
              <a:t>Aus diesem Grund sind in typischen fMRT-Experimenten zwei Bedingungen miteinander verglichen, und die Aktivität in einer Bedingung wird in Relation zur anderen Bedingung berichtet. Zum Beispiel: Schachbrettmuster versus grauer Hintergrund, Gesichter versus Häuser, usw.</a:t>
            </a:r>
          </a:p>
          <a:p>
            <a:endParaRPr lang="de-AT" baseline="0" noProof="0" dirty="0"/>
          </a:p>
        </p:txBody>
      </p:sp>
      <p:sp>
        <p:nvSpPr>
          <p:cNvPr id="4" name="Slide Number Placeholder 3"/>
          <p:cNvSpPr>
            <a:spLocks noGrp="1"/>
          </p:cNvSpPr>
          <p:nvPr>
            <p:ph type="sldNum" sz="quarter" idx="10"/>
          </p:nvPr>
        </p:nvSpPr>
        <p:spPr/>
        <p:txBody>
          <a:bodyPr/>
          <a:lstStyle/>
          <a:p>
            <a:fld id="{A8A6E086-2C0B-8A4E-9EE7-478F9D228A54}" type="slidenum">
              <a:rPr lang="en-US" smtClean="0"/>
              <a:t>12</a:t>
            </a:fld>
            <a:endParaRPr lang="en-US"/>
          </a:p>
        </p:txBody>
      </p:sp>
    </p:spTree>
    <p:extLst>
      <p:ext uri="{BB962C8B-B14F-4D97-AF65-F5344CB8AC3E}">
        <p14:creationId xmlns:p14="http://schemas.microsoft.com/office/powerpoint/2010/main" val="463332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a:t>Die Analyze besteht meistens darin, dass man den zeitlichen Verlauf der </a:t>
            </a:r>
            <a:r>
              <a:rPr lang="de-DE" noProof="0" dirty="0" err="1"/>
              <a:t>Voxelaktivität</a:t>
            </a:r>
            <a:r>
              <a:rPr lang="de-DE" noProof="0" dirty="0"/>
              <a:t> mit dem zeitlichen Verlauf der Stimuli abgleicht, und die Aktivität während zwei Bedingungen statistisch vergleicht.</a:t>
            </a:r>
            <a:endParaRPr lang="de-DE" baseline="0" noProof="0" dirty="0"/>
          </a:p>
        </p:txBody>
      </p:sp>
      <p:sp>
        <p:nvSpPr>
          <p:cNvPr id="4" name="Slide Number Placeholder 3"/>
          <p:cNvSpPr>
            <a:spLocks noGrp="1"/>
          </p:cNvSpPr>
          <p:nvPr>
            <p:ph type="sldNum" sz="quarter" idx="10"/>
          </p:nvPr>
        </p:nvSpPr>
        <p:spPr/>
        <p:txBody>
          <a:bodyPr/>
          <a:lstStyle/>
          <a:p>
            <a:fld id="{A8A6E086-2C0B-8A4E-9EE7-478F9D228A54}" type="slidenum">
              <a:rPr lang="en-US" smtClean="0"/>
              <a:t>13</a:t>
            </a:fld>
            <a:endParaRPr lang="en-US"/>
          </a:p>
        </p:txBody>
      </p:sp>
    </p:spTree>
    <p:extLst>
      <p:ext uri="{BB962C8B-B14F-4D97-AF65-F5344CB8AC3E}">
        <p14:creationId xmlns:p14="http://schemas.microsoft.com/office/powerpoint/2010/main" val="3508742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 </a:t>
            </a:r>
            <a:r>
              <a:rPr lang="en-US" dirty="0" err="1"/>
              <a:t>macht</a:t>
            </a:r>
            <a:r>
              <a:rPr lang="en-US" dirty="0"/>
              <a:t> man in </a:t>
            </a:r>
            <a:r>
              <a:rPr lang="en-US" dirty="0" err="1"/>
              <a:t>jedem</a:t>
            </a:r>
            <a:r>
              <a:rPr lang="en-US" dirty="0"/>
              <a:t> Voxel.</a:t>
            </a:r>
          </a:p>
        </p:txBody>
      </p:sp>
      <p:sp>
        <p:nvSpPr>
          <p:cNvPr id="4" name="Slide Number Placeholder 3"/>
          <p:cNvSpPr>
            <a:spLocks noGrp="1"/>
          </p:cNvSpPr>
          <p:nvPr>
            <p:ph type="sldNum" sz="quarter" idx="10"/>
          </p:nvPr>
        </p:nvSpPr>
        <p:spPr/>
        <p:txBody>
          <a:bodyPr/>
          <a:lstStyle/>
          <a:p>
            <a:fld id="{A8A6E086-2C0B-8A4E-9EE7-478F9D228A54}" type="slidenum">
              <a:rPr lang="en-US" smtClean="0"/>
              <a:t>14</a:t>
            </a:fld>
            <a:endParaRPr lang="en-US"/>
          </a:p>
        </p:txBody>
      </p:sp>
    </p:spTree>
    <p:extLst>
      <p:ext uri="{BB962C8B-B14F-4D97-AF65-F5344CB8AC3E}">
        <p14:creationId xmlns:p14="http://schemas.microsoft.com/office/powerpoint/2010/main" val="462470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entsteht</a:t>
            </a:r>
            <a:r>
              <a:rPr lang="en-US" dirty="0"/>
              <a:t> </a:t>
            </a:r>
            <a:r>
              <a:rPr lang="en-US" dirty="0" err="1"/>
              <a:t>eine</a:t>
            </a:r>
            <a:r>
              <a:rPr lang="en-US" dirty="0"/>
              <a:t> </a:t>
            </a:r>
            <a:r>
              <a:rPr lang="en-US" dirty="0" err="1"/>
              <a:t>Karte</a:t>
            </a:r>
            <a:r>
              <a:rPr lang="en-US" dirty="0"/>
              <a:t> der </a:t>
            </a:r>
            <a:r>
              <a:rPr lang="en-US" dirty="0" err="1"/>
              <a:t>Aktivität</a:t>
            </a:r>
            <a:r>
              <a:rPr lang="en-US" dirty="0"/>
              <a:t> in </a:t>
            </a:r>
            <a:r>
              <a:rPr lang="en-US" dirty="0" err="1"/>
              <a:t>Bedingung</a:t>
            </a:r>
            <a:r>
              <a:rPr lang="en-US" dirty="0"/>
              <a:t> A </a:t>
            </a:r>
            <a:r>
              <a:rPr lang="en-US" dirty="0" err="1"/>
              <a:t>im</a:t>
            </a:r>
            <a:r>
              <a:rPr lang="en-US" dirty="0"/>
              <a:t> </a:t>
            </a:r>
            <a:r>
              <a:rPr lang="en-US" dirty="0" err="1"/>
              <a:t>vergleich</a:t>
            </a:r>
            <a:r>
              <a:rPr lang="en-US" dirty="0"/>
              <a:t> </a:t>
            </a:r>
            <a:r>
              <a:rPr lang="en-US" dirty="0" err="1"/>
              <a:t>zur</a:t>
            </a:r>
            <a:r>
              <a:rPr lang="en-US" dirty="0"/>
              <a:t> </a:t>
            </a:r>
            <a:r>
              <a:rPr lang="en-US" dirty="0" err="1"/>
              <a:t>Bedingung</a:t>
            </a:r>
            <a:r>
              <a:rPr lang="en-US" dirty="0"/>
              <a:t> B.</a:t>
            </a:r>
            <a:endParaRPr lang="en-US" baseline="0" dirty="0"/>
          </a:p>
        </p:txBody>
      </p:sp>
      <p:sp>
        <p:nvSpPr>
          <p:cNvPr id="4" name="Slide Number Placeholder 3"/>
          <p:cNvSpPr>
            <a:spLocks noGrp="1"/>
          </p:cNvSpPr>
          <p:nvPr>
            <p:ph type="sldNum" sz="quarter" idx="10"/>
          </p:nvPr>
        </p:nvSpPr>
        <p:spPr/>
        <p:txBody>
          <a:bodyPr/>
          <a:lstStyle/>
          <a:p>
            <a:fld id="{A8A6E086-2C0B-8A4E-9EE7-478F9D228A54}" type="slidenum">
              <a:rPr lang="en-US" smtClean="0"/>
              <a:t>15</a:t>
            </a:fld>
            <a:endParaRPr lang="en-US"/>
          </a:p>
        </p:txBody>
      </p:sp>
    </p:spTree>
    <p:extLst>
      <p:ext uri="{BB962C8B-B14F-4D97-AF65-F5344CB8AC3E}">
        <p14:creationId xmlns:p14="http://schemas.microsoft.com/office/powerpoint/2010/main" val="2047453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Werbung für </a:t>
            </a:r>
            <a:r>
              <a:rPr lang="de-AT" dirty="0" err="1"/>
              <a:t>Leon‘s</a:t>
            </a:r>
            <a:r>
              <a:rPr lang="de-AT" dirty="0"/>
              <a:t> Studie</a:t>
            </a:r>
          </a:p>
        </p:txBody>
      </p:sp>
      <p:sp>
        <p:nvSpPr>
          <p:cNvPr id="4" name="Slide Number Placeholder 3"/>
          <p:cNvSpPr>
            <a:spLocks noGrp="1"/>
          </p:cNvSpPr>
          <p:nvPr>
            <p:ph type="sldNum" sz="quarter" idx="5"/>
          </p:nvPr>
        </p:nvSpPr>
        <p:spPr/>
        <p:txBody>
          <a:bodyPr/>
          <a:lstStyle/>
          <a:p>
            <a:fld id="{8DD79280-D428-48BF-A305-6859FA78C87B}" type="slidenum">
              <a:rPr lang="de-AT" smtClean="0"/>
              <a:t>16</a:t>
            </a:fld>
            <a:endParaRPr lang="de-AT"/>
          </a:p>
        </p:txBody>
      </p:sp>
    </p:spTree>
    <p:extLst>
      <p:ext uri="{BB962C8B-B14F-4D97-AF65-F5344CB8AC3E}">
        <p14:creationId xmlns:p14="http://schemas.microsoft.com/office/powerpoint/2010/main" val="3974915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a:t>Was wir noch am Institut haben ist die funktionelle Nahinfrarotspektroskopie. </a:t>
            </a:r>
          </a:p>
          <a:p>
            <a:r>
              <a:rPr lang="de-DE" noProof="0" dirty="0"/>
              <a:t>Das ist eine mit MRT-Verwandte Methode, obwohl sie eher nach EEG aussieht. </a:t>
            </a:r>
          </a:p>
          <a:p>
            <a:r>
              <a:rPr lang="de-DE" noProof="0" dirty="0"/>
              <a:t>Das sind keine Elektroden, das sind die sogenannte </a:t>
            </a:r>
            <a:r>
              <a:rPr lang="de-DE" noProof="0" dirty="0" err="1"/>
              <a:t>Optoden</a:t>
            </a:r>
            <a:r>
              <a:rPr lang="de-DE" noProof="0" dirty="0"/>
              <a:t> auf dem Kopf: in Rot sind die Infrarotquellen, in Blau sind die Detektoren.</a:t>
            </a:r>
          </a:p>
        </p:txBody>
      </p:sp>
      <p:sp>
        <p:nvSpPr>
          <p:cNvPr id="4" name="Slide Number Placeholder 3"/>
          <p:cNvSpPr>
            <a:spLocks noGrp="1"/>
          </p:cNvSpPr>
          <p:nvPr>
            <p:ph type="sldNum" sz="quarter" idx="5"/>
          </p:nvPr>
        </p:nvSpPr>
        <p:spPr/>
        <p:txBody>
          <a:bodyPr/>
          <a:lstStyle/>
          <a:p>
            <a:fld id="{8DD79280-D428-48BF-A305-6859FA78C87B}" type="slidenum">
              <a:rPr lang="de-AT" smtClean="0"/>
              <a:t>17</a:t>
            </a:fld>
            <a:endParaRPr lang="de-AT"/>
          </a:p>
        </p:txBody>
      </p:sp>
    </p:spTree>
    <p:extLst>
      <p:ext uri="{BB962C8B-B14F-4D97-AF65-F5344CB8AC3E}">
        <p14:creationId xmlns:p14="http://schemas.microsoft.com/office/powerpoint/2010/main" val="1377133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err="1"/>
              <a:t>fNIRS</a:t>
            </a:r>
            <a:r>
              <a:rPr lang="de-AT" dirty="0"/>
              <a:t> misst ebenfalls nicht die neuronale Aktivität selbst, sondern damit verbundene Änderungen im Blut. Es die Quellen schicken infrarotes Licht, das bis in die Gehirnoberfläche durchdringt, und die Detektoren messen, wie viel vom gesendeten Licht angekommen ist. Daraus kann man die Konzentrationen von Oxyhämoglobin und </a:t>
            </a:r>
            <a:r>
              <a:rPr lang="de-AT" dirty="0" err="1"/>
              <a:t>Deoxyhämoglobin</a:t>
            </a:r>
            <a:r>
              <a:rPr lang="de-AT" dirty="0"/>
              <a:t> berechnen, und zwar nicht relativ, sondern absolut.</a:t>
            </a:r>
          </a:p>
        </p:txBody>
      </p:sp>
      <p:sp>
        <p:nvSpPr>
          <p:cNvPr id="4" name="Slide Number Placeholder 3"/>
          <p:cNvSpPr>
            <a:spLocks noGrp="1"/>
          </p:cNvSpPr>
          <p:nvPr>
            <p:ph type="sldNum" sz="quarter" idx="5"/>
          </p:nvPr>
        </p:nvSpPr>
        <p:spPr/>
        <p:txBody>
          <a:bodyPr/>
          <a:lstStyle/>
          <a:p>
            <a:fld id="{8DD79280-D428-48BF-A305-6859FA78C87B}" type="slidenum">
              <a:rPr lang="de-AT" smtClean="0"/>
              <a:t>18</a:t>
            </a:fld>
            <a:endParaRPr lang="de-AT"/>
          </a:p>
        </p:txBody>
      </p:sp>
    </p:spTree>
    <p:extLst>
      <p:ext uri="{BB962C8B-B14F-4D97-AF65-F5344CB8AC3E}">
        <p14:creationId xmlns:p14="http://schemas.microsoft.com/office/powerpoint/2010/main" val="829089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noProof="0" dirty="0"/>
              <a:t>Die </a:t>
            </a:r>
            <a:r>
              <a:rPr lang="de-AT" noProof="0" dirty="0" err="1"/>
              <a:t>fNIRS</a:t>
            </a:r>
            <a:r>
              <a:rPr lang="de-AT" noProof="0" dirty="0"/>
              <a:t> </a:t>
            </a:r>
            <a:r>
              <a:rPr lang="de-AT" noProof="0" dirty="0" err="1"/>
              <a:t>methode</a:t>
            </a:r>
            <a:r>
              <a:rPr lang="de-AT" noProof="0" dirty="0"/>
              <a:t> hat keine besonders gute räumliche Auflösung, aber sie wird trotzdem, besonders in angewandten Studien genutzt. Der größte Vorteil von </a:t>
            </a:r>
            <a:r>
              <a:rPr lang="de-AT" noProof="0" dirty="0" err="1"/>
              <a:t>fNIRS</a:t>
            </a:r>
            <a:r>
              <a:rPr lang="de-AT" noProof="0" dirty="0"/>
              <a:t> im Gegensatz zu EEG und fMRI ist, dass das Signal nicht durch Bewegung gestört wird.</a:t>
            </a:r>
          </a:p>
        </p:txBody>
      </p:sp>
      <p:sp>
        <p:nvSpPr>
          <p:cNvPr id="4" name="Slide Number Placeholder 3"/>
          <p:cNvSpPr>
            <a:spLocks noGrp="1"/>
          </p:cNvSpPr>
          <p:nvPr>
            <p:ph type="sldNum" sz="quarter" idx="5"/>
          </p:nvPr>
        </p:nvSpPr>
        <p:spPr/>
        <p:txBody>
          <a:bodyPr/>
          <a:lstStyle/>
          <a:p>
            <a:fld id="{8DD79280-D428-48BF-A305-6859FA78C87B}" type="slidenum">
              <a:rPr lang="de-AT" smtClean="0"/>
              <a:t>19</a:t>
            </a:fld>
            <a:endParaRPr lang="de-AT"/>
          </a:p>
        </p:txBody>
      </p:sp>
    </p:spTree>
    <p:extLst>
      <p:ext uri="{BB962C8B-B14F-4D97-AF65-F5344CB8AC3E}">
        <p14:creationId xmlns:p14="http://schemas.microsoft.com/office/powerpoint/2010/main" val="863788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Fragen</a:t>
            </a:r>
            <a:r>
              <a:rPr lang="en-US" dirty="0"/>
              <a:t> </a:t>
            </a:r>
            <a:r>
              <a:rPr lang="en-US" dirty="0" err="1"/>
              <a:t>vom</a:t>
            </a:r>
            <a:r>
              <a:rPr lang="en-US" dirty="0"/>
              <a:t> </a:t>
            </a:r>
            <a:r>
              <a:rPr lang="en-US" dirty="0" err="1"/>
              <a:t>letzten</a:t>
            </a:r>
            <a:r>
              <a:rPr lang="en-US" dirty="0"/>
              <a:t> Mal: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Unterschied</a:t>
            </a:r>
            <a:r>
              <a:rPr lang="en-US" dirty="0"/>
              <a:t> </a:t>
            </a:r>
            <a:r>
              <a:rPr lang="en-US" dirty="0" err="1"/>
              <a:t>zwischen</a:t>
            </a:r>
            <a:r>
              <a:rPr lang="en-US" dirty="0"/>
              <a:t> den </a:t>
            </a:r>
            <a:r>
              <a:rPr lang="en-US" dirty="0" err="1"/>
              <a:t>korrelativen</a:t>
            </a:r>
            <a:r>
              <a:rPr lang="en-US" dirty="0"/>
              <a:t> und </a:t>
            </a:r>
            <a:r>
              <a:rPr lang="en-US" dirty="0" err="1"/>
              <a:t>kausalen</a:t>
            </a:r>
            <a:r>
              <a:rPr lang="en-US" dirty="0"/>
              <a:t> </a:t>
            </a:r>
            <a:r>
              <a:rPr lang="en-US" dirty="0" err="1"/>
              <a:t>Methoden</a:t>
            </a:r>
            <a:r>
              <a:rPr lang="en-US" dirty="0"/>
              <a:t> – das warden </a:t>
            </a:r>
            <a:r>
              <a:rPr lang="en-US" dirty="0" err="1"/>
              <a:t>wir</a:t>
            </a:r>
            <a:r>
              <a:rPr lang="en-US" dirty="0"/>
              <a:t> </a:t>
            </a:r>
            <a:r>
              <a:rPr lang="en-US" dirty="0" err="1"/>
              <a:t>heute</a:t>
            </a:r>
            <a:r>
              <a:rPr lang="en-US" dirty="0"/>
              <a:t> </a:t>
            </a:r>
            <a:r>
              <a:rPr lang="en-US" dirty="0" err="1"/>
              <a:t>noch</a:t>
            </a:r>
            <a:r>
              <a:rPr lang="en-US" dirty="0"/>
              <a:t> </a:t>
            </a:r>
            <a:r>
              <a:rPr lang="en-US" dirty="0" err="1"/>
              <a:t>besprechen</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Kalibrierung</a:t>
            </a:r>
            <a:r>
              <a:rPr lang="en-US" dirty="0"/>
              <a:t> des </a:t>
            </a:r>
            <a:r>
              <a:rPr lang="en-US" dirty="0" err="1"/>
              <a:t>Eyetrackers</a:t>
            </a:r>
            <a:r>
              <a:rPr lang="en-US" dirty="0"/>
              <a:t> – </a:t>
            </a:r>
            <a:r>
              <a:rPr lang="en-US" dirty="0" err="1"/>
              <a:t>zu</a:t>
            </a:r>
            <a:r>
              <a:rPr lang="en-US" dirty="0"/>
              <a:t> </a:t>
            </a:r>
            <a:r>
              <a:rPr lang="en-US" dirty="0" err="1"/>
              <a:t>diesem</a:t>
            </a:r>
            <a:r>
              <a:rPr lang="en-US" dirty="0"/>
              <a:t> </a:t>
            </a:r>
            <a:r>
              <a:rPr lang="en-US" dirty="0" err="1"/>
              <a:t>Zeitpunkt</a:t>
            </a:r>
            <a:r>
              <a:rPr lang="en-US" dirty="0"/>
              <a:t> </a:t>
            </a:r>
            <a:r>
              <a:rPr lang="en-US" dirty="0" err="1"/>
              <a:t>nicht</a:t>
            </a:r>
            <a:r>
              <a:rPr lang="en-US" dirty="0"/>
              <a:t> </a:t>
            </a:r>
            <a:r>
              <a:rPr lang="en-US" dirty="0" err="1"/>
              <a:t>wesentlich</a:t>
            </a:r>
            <a:r>
              <a:rPr lang="en-US" dirty="0"/>
              <a:t> </a:t>
            </a:r>
            <a:r>
              <a:rPr lang="en-US" dirty="0" err="1"/>
              <a:t>zu</a:t>
            </a:r>
            <a:r>
              <a:rPr lang="en-US" dirty="0"/>
              <a:t> Wissen; </a:t>
            </a:r>
            <a:r>
              <a:rPr lang="en-US" dirty="0" err="1"/>
              <a:t>Interessierte</a:t>
            </a:r>
            <a:r>
              <a:rPr lang="en-US" dirty="0"/>
              <a:t> </a:t>
            </a:r>
            <a:r>
              <a:rPr lang="en-US" dirty="0" err="1"/>
              <a:t>Studierende</a:t>
            </a:r>
            <a:r>
              <a:rPr lang="en-US" dirty="0"/>
              <a:t> </a:t>
            </a:r>
            <a:r>
              <a:rPr lang="en-US" dirty="0" err="1"/>
              <a:t>können</a:t>
            </a:r>
            <a:r>
              <a:rPr lang="en-US" dirty="0"/>
              <a:t> es </a:t>
            </a:r>
            <a:r>
              <a:rPr lang="en-US" dirty="0" err="1"/>
              <a:t>hier</a:t>
            </a:r>
            <a:r>
              <a:rPr lang="en-US" dirty="0"/>
              <a:t> </a:t>
            </a:r>
            <a:r>
              <a:rPr lang="en-US" dirty="0" err="1"/>
              <a:t>anschauen</a:t>
            </a:r>
            <a:r>
              <a:rPr lang="en-US" dirty="0"/>
              <a:t>: https://www.youtube.com/watch?v=CnXuZSCd11Q  </a:t>
            </a:r>
          </a:p>
        </p:txBody>
      </p:sp>
      <p:sp>
        <p:nvSpPr>
          <p:cNvPr id="4" name="Slide Number Placeholder 3"/>
          <p:cNvSpPr>
            <a:spLocks noGrp="1"/>
          </p:cNvSpPr>
          <p:nvPr>
            <p:ph type="sldNum" sz="quarter" idx="5"/>
          </p:nvPr>
        </p:nvSpPr>
        <p:spPr/>
        <p:txBody>
          <a:bodyPr/>
          <a:lstStyle/>
          <a:p>
            <a:fld id="{8DD79280-D428-48BF-A305-6859FA78C87B}" type="slidenum">
              <a:rPr lang="de-AT" smtClean="0"/>
              <a:t>2</a:t>
            </a:fld>
            <a:endParaRPr lang="de-AT"/>
          </a:p>
        </p:txBody>
      </p:sp>
    </p:spTree>
    <p:extLst>
      <p:ext uri="{BB962C8B-B14F-4D97-AF65-F5344CB8AC3E}">
        <p14:creationId xmlns:p14="http://schemas.microsoft.com/office/powerpoint/2010/main" val="14282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DD79280-D428-48BF-A305-6859FA78C87B}" type="slidenum">
              <a:rPr lang="de-AT" smtClean="0"/>
              <a:t>20</a:t>
            </a:fld>
            <a:endParaRPr lang="de-AT"/>
          </a:p>
        </p:txBody>
      </p:sp>
    </p:spTree>
    <p:extLst>
      <p:ext uri="{BB962C8B-B14F-4D97-AF65-F5344CB8AC3E}">
        <p14:creationId xmlns:p14="http://schemas.microsoft.com/office/powerpoint/2010/main" val="4196315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Es gibt auch Ansätze, die sich nicht die Aktivität, sondern die Struktur des Gehirns, und deren Zusammenhang mit kognitiven Funktionen anschauen. Das berühmteste Beispiel ist die Untersuchungen des Gehirns von Albert Einstein. Die kognitiven Funktionen von Einstein waren natürlich außergewöhnlich, und deshalb wollte man herausfinden, ob das in der Struktur seines Gehirns wiederspiegelte.</a:t>
            </a:r>
          </a:p>
        </p:txBody>
      </p:sp>
      <p:sp>
        <p:nvSpPr>
          <p:cNvPr id="4" name="Slide Number Placeholder 3"/>
          <p:cNvSpPr>
            <a:spLocks noGrp="1"/>
          </p:cNvSpPr>
          <p:nvPr>
            <p:ph type="sldNum" sz="quarter" idx="5"/>
          </p:nvPr>
        </p:nvSpPr>
        <p:spPr/>
        <p:txBody>
          <a:bodyPr/>
          <a:lstStyle/>
          <a:p>
            <a:fld id="{8DD79280-D428-48BF-A305-6859FA78C87B}" type="slidenum">
              <a:rPr lang="de-AT" smtClean="0"/>
              <a:t>21</a:t>
            </a:fld>
            <a:endParaRPr lang="de-AT"/>
          </a:p>
        </p:txBody>
      </p:sp>
    </p:spTree>
    <p:extLst>
      <p:ext uri="{BB962C8B-B14F-4D97-AF65-F5344CB8AC3E}">
        <p14:creationId xmlns:p14="http://schemas.microsoft.com/office/powerpoint/2010/main" val="2608467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Wan man solche Untersuchungen nichtinvasiv durchführen möchte, brauch man meistens MRT, das nicht nur funktionelle Aktivität, sondern auch Struktur des Gehirns messen kann. Diese Bilder werden dann mittels Computer ausgewertet. Was kann man anhand solcher Bilder sagen? Man kann sagen, ob man z.B. mehr grauer Substanz in bestimmten Gehirnregionen hat.</a:t>
            </a:r>
          </a:p>
        </p:txBody>
      </p:sp>
      <p:sp>
        <p:nvSpPr>
          <p:cNvPr id="4" name="Slide Number Placeholder 3"/>
          <p:cNvSpPr>
            <a:spLocks noGrp="1"/>
          </p:cNvSpPr>
          <p:nvPr>
            <p:ph type="sldNum" sz="quarter" idx="5"/>
          </p:nvPr>
        </p:nvSpPr>
        <p:spPr/>
        <p:txBody>
          <a:bodyPr/>
          <a:lstStyle/>
          <a:p>
            <a:fld id="{8DD79280-D428-48BF-A305-6859FA78C87B}" type="slidenum">
              <a:rPr lang="de-AT" smtClean="0"/>
              <a:t>22</a:t>
            </a:fld>
            <a:endParaRPr lang="de-AT"/>
          </a:p>
        </p:txBody>
      </p:sp>
    </p:spTree>
    <p:extLst>
      <p:ext uri="{BB962C8B-B14F-4D97-AF65-F5344CB8AC3E}">
        <p14:creationId xmlns:p14="http://schemas.microsoft.com/office/powerpoint/2010/main" val="3235703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Das ist das berühmteste Beispiel dafür. In dieser Studie wurde festgestellt, dass die Taxifahrer in London mehr grauer Substanz im Hippocampus – die Gehirnstruktur, die für räumliche Orientierung und Gedächtnis verantwortlich ist – haben. Hinweis: Diese Studie wurde im Jahr 2000 veröffentlicht, also vor der Zeit der GPS-Navigatoren. Heutzutage hätte es wahrscheinlich nicht mehr do gut geklappt. Sie haben auch gezeigt, dass die Menge der grauen Substanz im  Hippocampus mit den Jahren, die Menschen als TaxifahrerInnen verbracht haben, korreliert.</a:t>
            </a:r>
          </a:p>
        </p:txBody>
      </p:sp>
      <p:sp>
        <p:nvSpPr>
          <p:cNvPr id="4" name="Slide Number Placeholder 3"/>
          <p:cNvSpPr>
            <a:spLocks noGrp="1"/>
          </p:cNvSpPr>
          <p:nvPr>
            <p:ph type="sldNum" sz="quarter" idx="5"/>
          </p:nvPr>
        </p:nvSpPr>
        <p:spPr/>
        <p:txBody>
          <a:bodyPr/>
          <a:lstStyle/>
          <a:p>
            <a:fld id="{8DD79280-D428-48BF-A305-6859FA78C87B}" type="slidenum">
              <a:rPr lang="de-AT" smtClean="0"/>
              <a:t>23</a:t>
            </a:fld>
            <a:endParaRPr lang="de-AT"/>
          </a:p>
        </p:txBody>
      </p:sp>
    </p:spTree>
    <p:extLst>
      <p:ext uri="{BB962C8B-B14F-4D97-AF65-F5344CB8AC3E}">
        <p14:creationId xmlns:p14="http://schemas.microsoft.com/office/powerpoint/2010/main" val="1304283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Wenn wir z.B. zwei Gruppen von Versuchspersonen hätten, eine, die besonders schlecht im Stroop-test ist, und andere, die besonders gut, können wir Gehirne in diesen zwei Gruppen an </a:t>
            </a:r>
            <a:r>
              <a:rPr lang="de-AT" dirty="0" err="1"/>
              <a:t>indentischen</a:t>
            </a:r>
            <a:r>
              <a:rPr lang="de-AT" dirty="0"/>
              <a:t> Stellen in Bezug auf die Menge der grauen Substanz vergleichen.</a:t>
            </a:r>
          </a:p>
        </p:txBody>
      </p:sp>
      <p:sp>
        <p:nvSpPr>
          <p:cNvPr id="4" name="Slide Number Placeholder 3"/>
          <p:cNvSpPr>
            <a:spLocks noGrp="1"/>
          </p:cNvSpPr>
          <p:nvPr>
            <p:ph type="sldNum" sz="quarter" idx="5"/>
          </p:nvPr>
        </p:nvSpPr>
        <p:spPr/>
        <p:txBody>
          <a:bodyPr/>
          <a:lstStyle/>
          <a:p>
            <a:fld id="{8DD79280-D428-48BF-A305-6859FA78C87B}" type="slidenum">
              <a:rPr lang="de-AT" smtClean="0"/>
              <a:t>24</a:t>
            </a:fld>
            <a:endParaRPr lang="de-AT"/>
          </a:p>
        </p:txBody>
      </p:sp>
    </p:spTree>
    <p:extLst>
      <p:ext uri="{BB962C8B-B14F-4D97-AF65-F5344CB8AC3E}">
        <p14:creationId xmlns:p14="http://schemas.microsoft.com/office/powerpoint/2010/main" val="883476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Wir werden z.B. sehen, dass die „gute“ Gruppe mehr grauer Substanz hier links und unten hat.</a:t>
            </a:r>
          </a:p>
        </p:txBody>
      </p:sp>
      <p:sp>
        <p:nvSpPr>
          <p:cNvPr id="4" name="Slide Number Placeholder 3"/>
          <p:cNvSpPr>
            <a:spLocks noGrp="1"/>
          </p:cNvSpPr>
          <p:nvPr>
            <p:ph type="sldNum" sz="quarter" idx="5"/>
          </p:nvPr>
        </p:nvSpPr>
        <p:spPr/>
        <p:txBody>
          <a:bodyPr/>
          <a:lstStyle/>
          <a:p>
            <a:fld id="{8DD79280-D428-48BF-A305-6859FA78C87B}" type="slidenum">
              <a:rPr lang="de-AT" smtClean="0"/>
              <a:t>25</a:t>
            </a:fld>
            <a:endParaRPr lang="de-AT"/>
          </a:p>
        </p:txBody>
      </p:sp>
    </p:spTree>
    <p:extLst>
      <p:ext uri="{BB962C8B-B14F-4D97-AF65-F5344CB8AC3E}">
        <p14:creationId xmlns:p14="http://schemas.microsoft.com/office/powerpoint/2010/main" val="3803005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Oder, wir können beobachte, dass die „gute“ Gruppe nicht mehr, aber dichtere graue Substanz hat.</a:t>
            </a:r>
          </a:p>
        </p:txBody>
      </p:sp>
      <p:sp>
        <p:nvSpPr>
          <p:cNvPr id="4" name="Slide Number Placeholder 3"/>
          <p:cNvSpPr>
            <a:spLocks noGrp="1"/>
          </p:cNvSpPr>
          <p:nvPr>
            <p:ph type="sldNum" sz="quarter" idx="5"/>
          </p:nvPr>
        </p:nvSpPr>
        <p:spPr/>
        <p:txBody>
          <a:bodyPr/>
          <a:lstStyle/>
          <a:p>
            <a:fld id="{8DD79280-D428-48BF-A305-6859FA78C87B}" type="slidenum">
              <a:rPr lang="de-AT" smtClean="0"/>
              <a:t>26</a:t>
            </a:fld>
            <a:endParaRPr lang="de-AT"/>
          </a:p>
        </p:txBody>
      </p:sp>
    </p:spTree>
    <p:extLst>
      <p:ext uri="{BB962C8B-B14F-4D97-AF65-F5344CB8AC3E}">
        <p14:creationId xmlns:p14="http://schemas.microsoft.com/office/powerpoint/2010/main" val="28397689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Moderne Computerprogramme erlauben ganz </a:t>
            </a:r>
            <a:r>
              <a:rPr lang="de-AT" dirty="0" err="1"/>
              <a:t>autom</a:t>
            </a:r>
            <a:r>
              <a:rPr lang="de-AT" dirty="0"/>
              <a:t> </a:t>
            </a:r>
            <a:r>
              <a:rPr lang="de-AT" dirty="0" err="1"/>
              <a:t>atisch</a:t>
            </a:r>
            <a:r>
              <a:rPr lang="de-AT" dirty="0"/>
              <a:t> Volumen verschiedener Gehirnregionen zu bestimmen. Man muss also nicht Gehirne mit Lineal abmessen.</a:t>
            </a:r>
          </a:p>
        </p:txBody>
      </p:sp>
      <p:sp>
        <p:nvSpPr>
          <p:cNvPr id="4" name="Slide Number Placeholder 3"/>
          <p:cNvSpPr>
            <a:spLocks noGrp="1"/>
          </p:cNvSpPr>
          <p:nvPr>
            <p:ph type="sldNum" sz="quarter" idx="5"/>
          </p:nvPr>
        </p:nvSpPr>
        <p:spPr/>
        <p:txBody>
          <a:bodyPr/>
          <a:lstStyle/>
          <a:p>
            <a:fld id="{8DD79280-D428-48BF-A305-6859FA78C87B}" type="slidenum">
              <a:rPr lang="de-AT" smtClean="0"/>
              <a:t>27</a:t>
            </a:fld>
            <a:endParaRPr lang="de-AT"/>
          </a:p>
        </p:txBody>
      </p:sp>
    </p:spTree>
    <p:extLst>
      <p:ext uri="{BB962C8B-B14F-4D97-AF65-F5344CB8AC3E}">
        <p14:creationId xmlns:p14="http://schemas.microsoft.com/office/powerpoint/2010/main" val="209854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Und eine ganz neue, </a:t>
            </a:r>
            <a:r>
              <a:rPr lang="de-AT" dirty="0" err="1"/>
              <a:t>deep</a:t>
            </a:r>
            <a:r>
              <a:rPr lang="de-AT" dirty="0"/>
              <a:t> </a:t>
            </a:r>
            <a:r>
              <a:rPr lang="de-AT" dirty="0" err="1"/>
              <a:t>learning</a:t>
            </a:r>
            <a:r>
              <a:rPr lang="de-AT" dirty="0"/>
              <a:t>-basierte Software kann 333 verschieden Gehirnregionen automatisch abmessen.</a:t>
            </a:r>
            <a:endParaRPr lang="en-AT" dirty="0"/>
          </a:p>
        </p:txBody>
      </p:sp>
      <p:sp>
        <p:nvSpPr>
          <p:cNvPr id="4" name="Slide Number Placeholder 3"/>
          <p:cNvSpPr>
            <a:spLocks noGrp="1"/>
          </p:cNvSpPr>
          <p:nvPr>
            <p:ph type="sldNum" sz="quarter" idx="5"/>
          </p:nvPr>
        </p:nvSpPr>
        <p:spPr/>
        <p:txBody>
          <a:bodyPr/>
          <a:lstStyle/>
          <a:p>
            <a:fld id="{8426BA71-FAFA-4A23-8549-B137E21F9F40}" type="slidenum">
              <a:rPr lang="en-US" smtClean="0"/>
              <a:t>28</a:t>
            </a:fld>
            <a:endParaRPr lang="en-US"/>
          </a:p>
        </p:txBody>
      </p:sp>
    </p:spTree>
    <p:extLst>
      <p:ext uri="{BB962C8B-B14F-4D97-AF65-F5344CB8AC3E}">
        <p14:creationId xmlns:p14="http://schemas.microsoft.com/office/powerpoint/2010/main" val="97086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Man kann außerdem aus den Strukturscans des Gehirns ein mathematisches Modell der Gehirnoberfläche erstellen, und die Dicke der Hirnrinde/</a:t>
            </a:r>
            <a:r>
              <a:rPr lang="de-AT" dirty="0" err="1"/>
              <a:t>cortical</a:t>
            </a:r>
            <a:r>
              <a:rPr lang="de-AT" dirty="0"/>
              <a:t> </a:t>
            </a:r>
            <a:r>
              <a:rPr lang="de-AT" dirty="0" err="1"/>
              <a:t>thickness</a:t>
            </a:r>
            <a:r>
              <a:rPr lang="de-AT" dirty="0"/>
              <a:t> automatisch messen.</a:t>
            </a:r>
          </a:p>
          <a:p>
            <a:endParaRPr lang="de-AT" dirty="0"/>
          </a:p>
        </p:txBody>
      </p:sp>
      <p:sp>
        <p:nvSpPr>
          <p:cNvPr id="4" name="Slide Number Placeholder 3"/>
          <p:cNvSpPr>
            <a:spLocks noGrp="1"/>
          </p:cNvSpPr>
          <p:nvPr>
            <p:ph type="sldNum" sz="quarter" idx="5"/>
          </p:nvPr>
        </p:nvSpPr>
        <p:spPr/>
        <p:txBody>
          <a:bodyPr/>
          <a:lstStyle/>
          <a:p>
            <a:fld id="{8DD79280-D428-48BF-A305-6859FA78C87B}" type="slidenum">
              <a:rPr lang="de-AT" smtClean="0"/>
              <a:t>29</a:t>
            </a:fld>
            <a:endParaRPr lang="de-AT"/>
          </a:p>
        </p:txBody>
      </p:sp>
    </p:spTree>
    <p:extLst>
      <p:ext uri="{BB962C8B-B14F-4D97-AF65-F5344CB8AC3E}">
        <p14:creationId xmlns:p14="http://schemas.microsoft.com/office/powerpoint/2010/main" val="2216650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5"/>
          </p:nvPr>
        </p:nvSpPr>
        <p:spPr/>
        <p:txBody>
          <a:bodyPr/>
          <a:lstStyle/>
          <a:p>
            <a:fld id="{8DD79280-D428-48BF-A305-6859FA78C87B}" type="slidenum">
              <a:rPr lang="de-AT" smtClean="0"/>
              <a:t>3</a:t>
            </a:fld>
            <a:endParaRPr lang="de-AT"/>
          </a:p>
        </p:txBody>
      </p:sp>
    </p:spTree>
    <p:extLst>
      <p:ext uri="{BB962C8B-B14F-4D97-AF65-F5344CB8AC3E}">
        <p14:creationId xmlns:p14="http://schemas.microsoft.com/office/powerpoint/2010/main" val="836416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Übrigens können diese Modelle auch zum Spaß verwendet werden. Sie sind für 3D-Druck geeignet, und wer ein MRT-Scan vom eigenen Gehirn hat, kann es im Grunde als Modell aus Plastik drucken lassen.</a:t>
            </a:r>
          </a:p>
        </p:txBody>
      </p:sp>
      <p:sp>
        <p:nvSpPr>
          <p:cNvPr id="4" name="Slide Number Placeholder 3"/>
          <p:cNvSpPr>
            <a:spLocks noGrp="1"/>
          </p:cNvSpPr>
          <p:nvPr>
            <p:ph type="sldNum" sz="quarter" idx="5"/>
          </p:nvPr>
        </p:nvSpPr>
        <p:spPr/>
        <p:txBody>
          <a:bodyPr/>
          <a:lstStyle/>
          <a:p>
            <a:fld id="{8DD79280-D428-48BF-A305-6859FA78C87B}" type="slidenum">
              <a:rPr lang="de-AT" smtClean="0"/>
              <a:t>30</a:t>
            </a:fld>
            <a:endParaRPr lang="de-AT"/>
          </a:p>
        </p:txBody>
      </p:sp>
    </p:spTree>
    <p:extLst>
      <p:ext uri="{BB962C8B-B14F-4D97-AF65-F5344CB8AC3E}">
        <p14:creationId xmlns:p14="http://schemas.microsoft.com/office/powerpoint/2010/main" val="1412636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MRT </a:t>
            </a:r>
            <a:r>
              <a:rPr lang="en-US" dirty="0" err="1"/>
              <a:t>kann</a:t>
            </a:r>
            <a:r>
              <a:rPr lang="en-US" dirty="0"/>
              <a:t> </a:t>
            </a:r>
            <a:r>
              <a:rPr lang="en-US" dirty="0" err="1"/>
              <a:t>nicht</a:t>
            </a:r>
            <a:r>
              <a:rPr lang="en-US" dirty="0"/>
              <a:t> </a:t>
            </a:r>
            <a:r>
              <a:rPr lang="en-US" dirty="0" err="1"/>
              <a:t>nur</a:t>
            </a:r>
            <a:r>
              <a:rPr lang="en-US" dirty="0"/>
              <a:t> f</a:t>
            </a:r>
            <a:r>
              <a:rPr lang="de-AT" dirty="0" err="1"/>
              <a:t>ür</a:t>
            </a:r>
            <a:r>
              <a:rPr lang="de-AT" dirty="0"/>
              <a:t> die Untersuchung der grauen Substanz, sondern auch für die Untersuchung der weißen Substanz im Gehirn genutzt werden. Was ist die weiße Substanz? Das sind ganz </a:t>
            </a:r>
            <a:r>
              <a:rPr lang="de-AT" dirty="0" err="1"/>
              <a:t>ganz</a:t>
            </a:r>
            <a:r>
              <a:rPr lang="de-AT" dirty="0"/>
              <a:t> viele Axonen, die nebeneinander in gleiche Richtung verlaufen. Und sie können sehr </a:t>
            </a:r>
            <a:r>
              <a:rPr lang="de-AT" dirty="0" err="1"/>
              <a:t>sehr</a:t>
            </a:r>
            <a:r>
              <a:rPr lang="de-AT" dirty="0"/>
              <a:t> lang sein. Wir können anhand von MRT-Bildern etwas über die Qualität bzw. Zustand dieser Fasern sagen, und diese Qualität mit den Aspekten der Kognition korrelieren.</a:t>
            </a:r>
          </a:p>
        </p:txBody>
      </p:sp>
      <p:sp>
        <p:nvSpPr>
          <p:cNvPr id="4" name="Slide Number Placeholder 3"/>
          <p:cNvSpPr>
            <a:spLocks noGrp="1"/>
          </p:cNvSpPr>
          <p:nvPr>
            <p:ph type="sldNum" sz="quarter" idx="5"/>
          </p:nvPr>
        </p:nvSpPr>
        <p:spPr/>
        <p:txBody>
          <a:bodyPr/>
          <a:lstStyle/>
          <a:p>
            <a:fld id="{8DD79280-D428-48BF-A305-6859FA78C87B}" type="slidenum">
              <a:rPr lang="de-AT" smtClean="0"/>
              <a:t>31</a:t>
            </a:fld>
            <a:endParaRPr lang="de-AT"/>
          </a:p>
        </p:txBody>
      </p:sp>
    </p:spTree>
    <p:extLst>
      <p:ext uri="{BB962C8B-B14F-4D97-AF65-F5344CB8AC3E}">
        <p14:creationId xmlns:p14="http://schemas.microsoft.com/office/powerpoint/2010/main" val="4056521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Die Grundlage der Methode ist die Diffusion der Wassermoleküle, darum heißt die Methode „Diffusionsgewichtete Bildgebung“</a:t>
            </a:r>
            <a:r>
              <a:rPr lang="en-US" dirty="0"/>
              <a:t>. In den </a:t>
            </a:r>
            <a:r>
              <a:rPr lang="en-US" dirty="0" err="1"/>
              <a:t>Nervenzellen</a:t>
            </a:r>
            <a:r>
              <a:rPr lang="en-US" dirty="0"/>
              <a:t> der </a:t>
            </a:r>
            <a:r>
              <a:rPr lang="en-US" dirty="0" err="1"/>
              <a:t>grauen</a:t>
            </a:r>
            <a:r>
              <a:rPr lang="en-US" dirty="0"/>
              <a:t> </a:t>
            </a:r>
            <a:r>
              <a:rPr lang="en-US" dirty="0" err="1"/>
              <a:t>Substanz</a:t>
            </a:r>
            <a:r>
              <a:rPr lang="en-US" dirty="0"/>
              <a:t> k</a:t>
            </a:r>
            <a:r>
              <a:rPr lang="de-AT" dirty="0" err="1"/>
              <a:t>önnen</a:t>
            </a:r>
            <a:r>
              <a:rPr lang="de-AT" dirty="0"/>
              <a:t> die Wassermoleküle sich gleich viel in verschiedene Richtungen bewegen. In den Axonen, die hier gezeigt sind, kann das Wasser gut am Axon entlang wandern, aber weniger gut durch die Wände durchdringen. Mittels MRT können für jeden </a:t>
            </a:r>
            <a:r>
              <a:rPr lang="de-AT" dirty="0" err="1"/>
              <a:t>Voxel</a:t>
            </a:r>
            <a:r>
              <a:rPr lang="de-AT" dirty="0"/>
              <a:t> quantifizieren, wie viel Diffusion es in welche Richtung gibt. So wird die Orientierung und die Integrität der Fasern bestimmt.</a:t>
            </a:r>
          </a:p>
        </p:txBody>
      </p:sp>
      <p:sp>
        <p:nvSpPr>
          <p:cNvPr id="4" name="Slide Number Placeholder 3"/>
          <p:cNvSpPr>
            <a:spLocks noGrp="1"/>
          </p:cNvSpPr>
          <p:nvPr>
            <p:ph type="sldNum" sz="quarter" idx="5"/>
          </p:nvPr>
        </p:nvSpPr>
        <p:spPr/>
        <p:txBody>
          <a:bodyPr/>
          <a:lstStyle/>
          <a:p>
            <a:fld id="{8DD79280-D428-48BF-A305-6859FA78C87B}" type="slidenum">
              <a:rPr lang="de-AT" smtClean="0"/>
              <a:t>32</a:t>
            </a:fld>
            <a:endParaRPr lang="de-AT"/>
          </a:p>
        </p:txBody>
      </p:sp>
    </p:spTree>
    <p:extLst>
      <p:ext uri="{BB962C8B-B14F-4D97-AF65-F5344CB8AC3E}">
        <p14:creationId xmlns:p14="http://schemas.microsoft.com/office/powerpoint/2010/main" val="1181651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DD79280-D428-48BF-A305-6859FA78C87B}" type="slidenum">
              <a:rPr lang="de-AT" smtClean="0"/>
              <a:t>33</a:t>
            </a:fld>
            <a:endParaRPr lang="de-AT"/>
          </a:p>
        </p:txBody>
      </p:sp>
    </p:spTree>
    <p:extLst>
      <p:ext uri="{BB962C8B-B14F-4D97-AF65-F5344CB8AC3E}">
        <p14:creationId xmlns:p14="http://schemas.microsoft.com/office/powerpoint/2010/main" val="31924283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a:t>Bis jetzt haben wir uns mit den korrelativen Methoden befasst. Bei solchen Methoden ist die Gehirnaktivität oder eine </a:t>
            </a:r>
            <a:r>
              <a:rPr lang="de-DE" noProof="0" dirty="0" err="1"/>
              <a:t>Struktureingenschaft</a:t>
            </a:r>
            <a:r>
              <a:rPr lang="de-DE" noProof="0" dirty="0"/>
              <a:t> des </a:t>
            </a:r>
            <a:r>
              <a:rPr lang="de-DE" noProof="0" dirty="0" err="1"/>
              <a:t>gehirns</a:t>
            </a:r>
            <a:r>
              <a:rPr lang="de-DE" noProof="0" dirty="0"/>
              <a:t> die abhängige Variable, so wie Reaktionszeit oder Augenbewegungen. </a:t>
            </a:r>
          </a:p>
          <a:p>
            <a:r>
              <a:rPr lang="de-DE" noProof="0" dirty="0"/>
              <a:t>Kausale Methoden unterscheiden sich ganz wesentlich darin, das hier das Gehirn manipuliert wird, und wir die Auswirkungen auf das Verhalten messen.</a:t>
            </a:r>
          </a:p>
        </p:txBody>
      </p:sp>
      <p:sp>
        <p:nvSpPr>
          <p:cNvPr id="4" name="Slide Number Placeholder 3"/>
          <p:cNvSpPr>
            <a:spLocks noGrp="1"/>
          </p:cNvSpPr>
          <p:nvPr>
            <p:ph type="sldNum" sz="quarter" idx="5"/>
          </p:nvPr>
        </p:nvSpPr>
        <p:spPr/>
        <p:txBody>
          <a:bodyPr/>
          <a:lstStyle/>
          <a:p>
            <a:fld id="{8DD79280-D428-48BF-A305-6859FA78C87B}" type="slidenum">
              <a:rPr lang="de-AT" smtClean="0"/>
              <a:t>34</a:t>
            </a:fld>
            <a:endParaRPr lang="de-AT"/>
          </a:p>
        </p:txBody>
      </p:sp>
    </p:spTree>
    <p:extLst>
      <p:ext uri="{BB962C8B-B14F-4D97-AF65-F5344CB8AC3E}">
        <p14:creationId xmlns:p14="http://schemas.microsoft.com/office/powerpoint/2010/main" val="34695666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Die älteste kausale Methode sind die </a:t>
            </a:r>
            <a:r>
              <a:rPr lang="de-AT" dirty="0" err="1"/>
              <a:t>Läsionstudien</a:t>
            </a:r>
            <a:r>
              <a:rPr lang="de-AT" dirty="0"/>
              <a:t>. Es kann passieren, dass durch einen Schlaganfall, ein Gehirntumor oder eine Schusswunde eine begrenzte Region des Gehirns beschädigt wird. Das könnte zum Ausfall einer oder mehreren kognitiven Funktionen führen. Lähmung ist die häufigste Folge des Schlaganfalls, aber verschiedene Aspekte der Sprache oder Wahrnehmung können beeinträchtigt werden. Der Zusammenhang zwischen der Stelle der Läsion und der beeinträchtigten kognitiven Funktion wird zusammengestellt. Läsionsstudien gelten als kausale Methode, weil die Gehirnaktivität bzw. deren Verlust zu den Änderungen der Kognition führt.</a:t>
            </a:r>
          </a:p>
        </p:txBody>
      </p:sp>
      <p:sp>
        <p:nvSpPr>
          <p:cNvPr id="4" name="Slide Number Placeholder 3"/>
          <p:cNvSpPr>
            <a:spLocks noGrp="1"/>
          </p:cNvSpPr>
          <p:nvPr>
            <p:ph type="sldNum" sz="quarter" idx="5"/>
          </p:nvPr>
        </p:nvSpPr>
        <p:spPr/>
        <p:txBody>
          <a:bodyPr/>
          <a:lstStyle/>
          <a:p>
            <a:fld id="{8DD79280-D428-48BF-A305-6859FA78C87B}" type="slidenum">
              <a:rPr lang="de-AT" smtClean="0"/>
              <a:t>35</a:t>
            </a:fld>
            <a:endParaRPr lang="de-AT"/>
          </a:p>
        </p:txBody>
      </p:sp>
    </p:spTree>
    <p:extLst>
      <p:ext uri="{BB962C8B-B14F-4D97-AF65-F5344CB8AC3E}">
        <p14:creationId xmlns:p14="http://schemas.microsoft.com/office/powerpoint/2010/main" val="3319831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T" dirty="0"/>
              <a:t>Da die Läsionen meistens große Gehirnbereiche ausschalten und nicht unter unserer experimentellen Kontrolle sind, gibt es verschiedene nichtinvasive Neurostimulationsmethoden, die Aktivität des Gehirns von aussen beeinflussen. </a:t>
            </a:r>
            <a:r>
              <a:rPr lang="de-DE" noProof="0" dirty="0"/>
              <a:t>Typischerweise nachdem wir schon eine Idee haben, welche Areale in der Verarbeitung der Aufgabe involviert sind.</a:t>
            </a:r>
            <a:endParaRPr lang="en-AT" dirty="0"/>
          </a:p>
          <a:p>
            <a:r>
              <a:rPr lang="en-AT" dirty="0"/>
              <a:t>Die Einfachste davon ist die transkranielle elektrische Stimulation (TES). Hier werden zwei Elektroden auf der Kopfoberfläche plaziert, Anode (blau) und Kathode (rot), und der Strom fließt von Anode zur Kathode.</a:t>
            </a:r>
            <a:endParaRPr lang="de-AT" dirty="0"/>
          </a:p>
          <a:p>
            <a:endParaRPr lang="en-AT" dirty="0"/>
          </a:p>
        </p:txBody>
      </p:sp>
      <p:sp>
        <p:nvSpPr>
          <p:cNvPr id="4" name="Slide Number Placeholder 3"/>
          <p:cNvSpPr>
            <a:spLocks noGrp="1"/>
          </p:cNvSpPr>
          <p:nvPr>
            <p:ph type="sldNum" sz="quarter" idx="5"/>
          </p:nvPr>
        </p:nvSpPr>
        <p:spPr/>
        <p:txBody>
          <a:bodyPr/>
          <a:lstStyle/>
          <a:p>
            <a:fld id="{8DD79280-D428-48BF-A305-6859FA78C87B}" type="slidenum">
              <a:rPr lang="de-AT" smtClean="0"/>
              <a:t>36</a:t>
            </a:fld>
            <a:endParaRPr lang="de-AT"/>
          </a:p>
        </p:txBody>
      </p:sp>
    </p:spTree>
    <p:extLst>
      <p:ext uri="{BB962C8B-B14F-4D97-AF65-F5344CB8AC3E}">
        <p14:creationId xmlns:p14="http://schemas.microsoft.com/office/powerpoint/2010/main" val="521604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Warum hat das Einfluss auf die Gehirnaktivität? Es hängt wieder mit Pyramidalneuronen der Hirnride zusammen, die orthogonal zur Hirnride orientiert sind. Dort, wo der Strom von der Anode fließt, werden die Dendriten noch negativer geladen, aber dafür der Zellenkörber positiver. Das Ruhepotential der Neuronen ist negativ, und wenn das Membranpotential in die positive Richtung wechselt, ist es wahrscheinlicher, dass ein Aktionspotenzial ensteht. Umgekehrt ist das bei der Kathothe: bei Pyramidalzellen in der Näher sind die Aktionspotenziale weniger wahrscheinlich.</a:t>
            </a:r>
          </a:p>
          <a:p>
            <a:r>
              <a:rPr lang="en-AT" dirty="0"/>
              <a:t>Auf dem Bild rechts sehen Sie die Verteilung der Ladungen im Gehirn. Mann sieht, dass große Gehirnbereiche unterhalb der Kathode positiv sind. Diese Methode hat also, ähnlich wie Läsionsstudien, keine besonders gute räumliche Auflösung.</a:t>
            </a:r>
          </a:p>
        </p:txBody>
      </p:sp>
      <p:sp>
        <p:nvSpPr>
          <p:cNvPr id="4" name="Slide Number Placeholder 3"/>
          <p:cNvSpPr>
            <a:spLocks noGrp="1"/>
          </p:cNvSpPr>
          <p:nvPr>
            <p:ph type="sldNum" sz="quarter" idx="5"/>
          </p:nvPr>
        </p:nvSpPr>
        <p:spPr/>
        <p:txBody>
          <a:bodyPr/>
          <a:lstStyle/>
          <a:p>
            <a:fld id="{8DD79280-D428-48BF-A305-6859FA78C87B}" type="slidenum">
              <a:rPr lang="de-AT" smtClean="0"/>
              <a:t>37</a:t>
            </a:fld>
            <a:endParaRPr lang="de-AT"/>
          </a:p>
        </p:txBody>
      </p:sp>
    </p:spTree>
    <p:extLst>
      <p:ext uri="{BB962C8B-B14F-4D97-AF65-F5344CB8AC3E}">
        <p14:creationId xmlns:p14="http://schemas.microsoft.com/office/powerpoint/2010/main" val="3106335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Man kann mit zwei Elektroden noch etwas spannendes machen. Erinnern Sie sich an das Thema ”Oszillazionen” – Frequenzen im EEG? Man kann die Richtung des Stromflußess immer wieder wechseln. So enstehen künstliche Oscillazionen im Gehirn. Diese Oszillazionen werden die naürlichen Oszillazionen beeinflußen. Leider kann man so nieman aus dem Coma erwecken, aber man kann trotzdem die Rolle der Oszillazionen in verschiedenen kognitiven Aufgaben feststellen.</a:t>
            </a:r>
          </a:p>
        </p:txBody>
      </p:sp>
      <p:sp>
        <p:nvSpPr>
          <p:cNvPr id="4" name="Slide Number Placeholder 3"/>
          <p:cNvSpPr>
            <a:spLocks noGrp="1"/>
          </p:cNvSpPr>
          <p:nvPr>
            <p:ph type="sldNum" sz="quarter" idx="5"/>
          </p:nvPr>
        </p:nvSpPr>
        <p:spPr/>
        <p:txBody>
          <a:bodyPr/>
          <a:lstStyle/>
          <a:p>
            <a:fld id="{8DD79280-D428-48BF-A305-6859FA78C87B}" type="slidenum">
              <a:rPr lang="de-AT" smtClean="0"/>
              <a:t>38</a:t>
            </a:fld>
            <a:endParaRPr lang="de-AT"/>
          </a:p>
        </p:txBody>
      </p:sp>
    </p:spTree>
    <p:extLst>
      <p:ext uri="{BB962C8B-B14F-4D97-AF65-F5344CB8AC3E}">
        <p14:creationId xmlns:p14="http://schemas.microsoft.com/office/powerpoint/2010/main" val="1267964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Als methode mit relativ guter räumlicher Aufkösung gilt die Transkranielle Magnetstimulation – kurz TMS. Hier wird eine Spule an der Kopfoberfläche angelegt, und damit kann man Neuronen unterhalb der Spule anregen. Wenn mein eine anatomische MRT-Aufnahme des Gehirns hat, kann man sogar im Komputer genau beobhachten, auf welche Gehirnregion man gerade ziehlt.</a:t>
            </a:r>
          </a:p>
        </p:txBody>
      </p:sp>
      <p:sp>
        <p:nvSpPr>
          <p:cNvPr id="4" name="Slide Number Placeholder 3"/>
          <p:cNvSpPr>
            <a:spLocks noGrp="1"/>
          </p:cNvSpPr>
          <p:nvPr>
            <p:ph type="sldNum" sz="quarter" idx="5"/>
          </p:nvPr>
        </p:nvSpPr>
        <p:spPr/>
        <p:txBody>
          <a:bodyPr/>
          <a:lstStyle/>
          <a:p>
            <a:fld id="{8DD79280-D428-48BF-A305-6859FA78C87B}" type="slidenum">
              <a:rPr lang="de-AT" smtClean="0"/>
              <a:t>39</a:t>
            </a:fld>
            <a:endParaRPr lang="de-AT"/>
          </a:p>
        </p:txBody>
      </p:sp>
    </p:spTree>
    <p:extLst>
      <p:ext uri="{BB962C8B-B14F-4D97-AF65-F5344CB8AC3E}">
        <p14:creationId xmlns:p14="http://schemas.microsoft.com/office/powerpoint/2010/main" val="1172689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err="1"/>
              <a:t>Wir</a:t>
            </a:r>
            <a:r>
              <a:rPr lang="en-US" dirty="0"/>
              <a:t> </a:t>
            </a:r>
            <a:r>
              <a:rPr lang="en-US" dirty="0" err="1"/>
              <a:t>haben</a:t>
            </a:r>
            <a:r>
              <a:rPr lang="en-US" dirty="0"/>
              <a:t> </a:t>
            </a:r>
            <a:r>
              <a:rPr lang="en-US" dirty="0" err="1"/>
              <a:t>letztes</a:t>
            </a:r>
            <a:r>
              <a:rPr lang="en-US" dirty="0"/>
              <a:t> mal </a:t>
            </a:r>
            <a:r>
              <a:rPr lang="en-US" dirty="0" err="1"/>
              <a:t>darübe</a:t>
            </a:r>
            <a:r>
              <a:rPr lang="en-US" dirty="0"/>
              <a:t> </a:t>
            </a:r>
            <a:r>
              <a:rPr lang="en-US" dirty="0" err="1"/>
              <a:t>gesprochen</a:t>
            </a:r>
            <a:r>
              <a:rPr lang="en-US" dirty="0"/>
              <a:t>, </a:t>
            </a:r>
            <a:r>
              <a:rPr lang="en-US" dirty="0" err="1"/>
              <a:t>dass</a:t>
            </a:r>
            <a:r>
              <a:rPr lang="en-US" dirty="0"/>
              <a:t> </a:t>
            </a:r>
            <a:r>
              <a:rPr lang="en-US" dirty="0" err="1"/>
              <a:t>bei</a:t>
            </a:r>
            <a:r>
              <a:rPr lang="en-US" dirty="0"/>
              <a:t> EEG und MEG das Signal in 2D </a:t>
            </a:r>
            <a:r>
              <a:rPr lang="en-US" dirty="0" err="1"/>
              <a:t>verteilt</a:t>
            </a:r>
            <a:r>
              <a:rPr lang="en-US" dirty="0"/>
              <a:t> </a:t>
            </a:r>
            <a:r>
              <a:rPr lang="en-US" dirty="0" err="1"/>
              <a:t>ist</a:t>
            </a:r>
            <a:r>
              <a:rPr lang="en-US" dirty="0"/>
              <a:t> und </a:t>
            </a:r>
            <a:r>
              <a:rPr lang="en-US" dirty="0" err="1"/>
              <a:t>dass</a:t>
            </a:r>
            <a:r>
              <a:rPr lang="en-US" dirty="0"/>
              <a:t> </a:t>
            </a:r>
            <a:r>
              <a:rPr lang="en-US" dirty="0" err="1"/>
              <a:t>wir</a:t>
            </a:r>
            <a:r>
              <a:rPr lang="en-US" dirty="0"/>
              <a:t> </a:t>
            </a:r>
            <a:r>
              <a:rPr lang="en-US" dirty="0" err="1"/>
              <a:t>nicht</a:t>
            </a:r>
            <a:r>
              <a:rPr lang="en-US" dirty="0"/>
              <a:t> </a:t>
            </a:r>
            <a:r>
              <a:rPr lang="en-US" dirty="0" err="1"/>
              <a:t>genau</a:t>
            </a:r>
            <a:r>
              <a:rPr lang="en-US" dirty="0"/>
              <a:t> </a:t>
            </a:r>
            <a:r>
              <a:rPr lang="en-US" dirty="0" err="1"/>
              <a:t>sagen</a:t>
            </a:r>
            <a:r>
              <a:rPr lang="en-US" dirty="0"/>
              <a:t> </a:t>
            </a:r>
            <a:r>
              <a:rPr lang="en-US" dirty="0" err="1"/>
              <a:t>können</a:t>
            </a:r>
            <a:r>
              <a:rPr lang="en-US" dirty="0"/>
              <a:t>, </a:t>
            </a:r>
            <a:r>
              <a:rPr lang="en-US" dirty="0" err="1"/>
              <a:t>aus</a:t>
            </a:r>
            <a:r>
              <a:rPr lang="en-US" dirty="0"/>
              <a:t> </a:t>
            </a:r>
            <a:r>
              <a:rPr lang="en-US" dirty="0" err="1"/>
              <a:t>welcher</a:t>
            </a:r>
            <a:r>
              <a:rPr lang="en-US" dirty="0"/>
              <a:t> </a:t>
            </a:r>
            <a:r>
              <a:rPr lang="en-US" dirty="0" err="1"/>
              <a:t>Gehirnregion</a:t>
            </a:r>
            <a:r>
              <a:rPr lang="en-US" dirty="0"/>
              <a:t> das Signal </a:t>
            </a:r>
            <a:r>
              <a:rPr lang="en-US" dirty="0" err="1"/>
              <a:t>kommt</a:t>
            </a:r>
            <a:r>
              <a:rPr lang="en-US" dirty="0"/>
              <a:t>.</a:t>
            </a:r>
            <a:endParaRPr lang="de-AT" dirty="0"/>
          </a:p>
        </p:txBody>
      </p:sp>
      <p:sp>
        <p:nvSpPr>
          <p:cNvPr id="4" name="Slide Number Placeholder 3"/>
          <p:cNvSpPr>
            <a:spLocks noGrp="1"/>
          </p:cNvSpPr>
          <p:nvPr>
            <p:ph type="sldNum" sz="quarter" idx="5"/>
          </p:nvPr>
        </p:nvSpPr>
        <p:spPr/>
        <p:txBody>
          <a:bodyPr/>
          <a:lstStyle/>
          <a:p>
            <a:fld id="{8DD79280-D428-48BF-A305-6859FA78C87B}" type="slidenum">
              <a:rPr lang="de-AT" smtClean="0"/>
              <a:t>4</a:t>
            </a:fld>
            <a:endParaRPr lang="de-AT"/>
          </a:p>
        </p:txBody>
      </p:sp>
    </p:spTree>
    <p:extLst>
      <p:ext uri="{BB962C8B-B14F-4D97-AF65-F5344CB8AC3E}">
        <p14:creationId xmlns:p14="http://schemas.microsoft.com/office/powerpoint/2010/main" val="3425312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Die Grundlage der TMS-Methode ist das faradaysche Indkutinsgesetz, das sie aus der Schule wahrscheintlich noch kennen. Wenn Strohm durch eine Spule fließt, wird drumherum ein Magnetfeld generiert. Dieses Magnetfeld kan dann in leitenden Stoffen, wie z.B. ein Draht, Strom generieren. Weil die Axonen der Neuronen sowas wie Drähte sind – sie sind gut isoliert und leiten Srohm im Form von Aktionspotenzialen, können auch so mittels TMS Ströhme in den Dendriten und Aktionspotenziale induziert werden.</a:t>
            </a:r>
          </a:p>
        </p:txBody>
      </p:sp>
      <p:sp>
        <p:nvSpPr>
          <p:cNvPr id="4" name="Slide Number Placeholder 3"/>
          <p:cNvSpPr>
            <a:spLocks noGrp="1"/>
          </p:cNvSpPr>
          <p:nvPr>
            <p:ph type="sldNum" sz="quarter" idx="5"/>
          </p:nvPr>
        </p:nvSpPr>
        <p:spPr/>
        <p:txBody>
          <a:bodyPr/>
          <a:lstStyle/>
          <a:p>
            <a:fld id="{8DD79280-D428-48BF-A305-6859FA78C87B}" type="slidenum">
              <a:rPr lang="de-AT" smtClean="0"/>
              <a:t>40</a:t>
            </a:fld>
            <a:endParaRPr lang="de-AT"/>
          </a:p>
        </p:txBody>
      </p:sp>
    </p:spTree>
    <p:extLst>
      <p:ext uri="{BB962C8B-B14F-4D97-AF65-F5344CB8AC3E}">
        <p14:creationId xmlns:p14="http://schemas.microsoft.com/office/powerpoint/2010/main" val="2566650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TMS ist auch zeitlich sehr Präzise, ein Puls – ein Durchgang des Stroms durch die Spule – dauert 1 Millisekunde. Darum kann man zeitlich genau verschiedene Phasen der Informationsverarbeitung stören. Das ist das sogenannte Online-TMS Protokoll. Man kann aber auch mehrere Pulse über eine gewisse Zeit ins Gehirn schicken, und je nach abstand zwischen den Pulsen anregende oder hemmende Effekte in der spontanen Aktivität der Neuronen bewirken. So kann man z.B. messen, ob durch Veränderung der Aktivität in einer Region Leute besser oder schlechter bei der Stroop-Aufgabe.</a:t>
            </a:r>
          </a:p>
        </p:txBody>
      </p:sp>
      <p:sp>
        <p:nvSpPr>
          <p:cNvPr id="4" name="Slide Number Placeholder 3"/>
          <p:cNvSpPr>
            <a:spLocks noGrp="1"/>
          </p:cNvSpPr>
          <p:nvPr>
            <p:ph type="sldNum" sz="quarter" idx="5"/>
          </p:nvPr>
        </p:nvSpPr>
        <p:spPr/>
        <p:txBody>
          <a:bodyPr/>
          <a:lstStyle/>
          <a:p>
            <a:fld id="{8DD79280-D428-48BF-A305-6859FA78C87B}" type="slidenum">
              <a:rPr lang="de-AT" smtClean="0"/>
              <a:t>41</a:t>
            </a:fld>
            <a:endParaRPr lang="de-AT"/>
          </a:p>
        </p:txBody>
      </p:sp>
    </p:spTree>
    <p:extLst>
      <p:ext uri="{BB962C8B-B14F-4D97-AF65-F5344CB8AC3E}">
        <p14:creationId xmlns:p14="http://schemas.microsoft.com/office/powerpoint/2010/main" val="24834413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T" dirty="0"/>
              <a:t>TMS verursacht also haupsächlich Aktionspotenziale in Axonen, während tDCS ändert das Membranpotenzial und macht die Aktionspotenziale mehr oder weniger wahrscheinlich.</a:t>
            </a:r>
          </a:p>
        </p:txBody>
      </p:sp>
      <p:sp>
        <p:nvSpPr>
          <p:cNvPr id="4" name="Slide Number Placeholder 3"/>
          <p:cNvSpPr>
            <a:spLocks noGrp="1"/>
          </p:cNvSpPr>
          <p:nvPr>
            <p:ph type="sldNum" sz="quarter" idx="5"/>
          </p:nvPr>
        </p:nvSpPr>
        <p:spPr/>
        <p:txBody>
          <a:bodyPr/>
          <a:lstStyle/>
          <a:p>
            <a:fld id="{8DD79280-D428-48BF-A305-6859FA78C87B}" type="slidenum">
              <a:rPr lang="de-AT" smtClean="0"/>
              <a:t>42</a:t>
            </a:fld>
            <a:endParaRPr lang="de-AT"/>
          </a:p>
        </p:txBody>
      </p:sp>
    </p:spTree>
    <p:extLst>
      <p:ext uri="{BB962C8B-B14F-4D97-AF65-F5344CB8AC3E}">
        <p14:creationId xmlns:p14="http://schemas.microsoft.com/office/powerpoint/2010/main" val="42829368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Es gibt auch invasive Gehirnstimulationsmethoden, aber sie werden hauptsächlich für therapeutische Zwecke verwendet. Links ist das berühmteste Beispiel, die Therapie für Parkisonsche Krankheit, abgebilded. Hier wird eine Stimulationselektrode tief ins Gehirn implantiert, um eine ganz kleine tiefligende Region zu stimulieren. Ganz selten kann invasive Stimulation für Grundlagenforschung verwendet werden. Das sind wieder die Fälle von EpilepsiepatientInnen, die solche Stimulationselektroden brauchen, damit das Team vor der Operation bestimmen kann, welche Areale für wesentliche kognitive Funktionen wichtig sind. Rechts ist ein Beispiel so einer Studie. Hier wurden Areale, die für Gesichtswahrnehmung zuständig sind, stimuliert. Das hat halluzinatorische Änderungen der Gesichtswahrnehmung in PatientInnen hervorgerufen.</a:t>
            </a:r>
          </a:p>
        </p:txBody>
      </p:sp>
      <p:sp>
        <p:nvSpPr>
          <p:cNvPr id="4" name="Slide Number Placeholder 3"/>
          <p:cNvSpPr>
            <a:spLocks noGrp="1"/>
          </p:cNvSpPr>
          <p:nvPr>
            <p:ph type="sldNum" sz="quarter" idx="5"/>
          </p:nvPr>
        </p:nvSpPr>
        <p:spPr/>
        <p:txBody>
          <a:bodyPr/>
          <a:lstStyle/>
          <a:p>
            <a:fld id="{8DD79280-D428-48BF-A305-6859FA78C87B}" type="slidenum">
              <a:rPr lang="de-AT" smtClean="0"/>
              <a:t>43</a:t>
            </a:fld>
            <a:endParaRPr lang="de-AT"/>
          </a:p>
        </p:txBody>
      </p:sp>
    </p:spTree>
    <p:extLst>
      <p:ext uri="{BB962C8B-B14F-4D97-AF65-F5344CB8AC3E}">
        <p14:creationId xmlns:p14="http://schemas.microsoft.com/office/powerpoint/2010/main" val="38927557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Alle neurowissenschaftlichen Methoden haben Vorteile und Nachteile, besonders in Bezug auf die räumliche und zeitliche Auflösung. Auf diesem Bild sind mehr Methoden abgebildet, als die, die wir Besprochen haben, also möchte ich nur einige hervorheben. </a:t>
            </a:r>
          </a:p>
          <a:p>
            <a:pPr marL="171450" indent="-171450">
              <a:buFontTx/>
              <a:buChar char="-"/>
            </a:pPr>
            <a:r>
              <a:rPr lang="de-AT" dirty="0"/>
              <a:t>Die Läsionsstudien sind hier ganz schlecht, sowohl was räumliche als auch was zeitliche Auflösung angeht. Die Einzelzellableitungen sind in beiden Aspekten ganz gut. Aber die letzteren sind invasive Methoden und bei den Untersuchungen des menschlichen Gehirns (fast) nicht verfügbar.</a:t>
            </a:r>
          </a:p>
          <a:p>
            <a:pPr marL="171450" indent="-171450">
              <a:buFontTx/>
              <a:buChar char="-"/>
            </a:pPr>
            <a:r>
              <a:rPr lang="de-AT" dirty="0"/>
              <a:t>Die fMRT-Methode galt bis vor kurzem als Methode mit guter räumlicher Auflösung, aber in den letzten Jahren ist die Auflösung noch viel besser geworden, so dass sie mit invasiven Methoden vergleichbar ist.</a:t>
            </a:r>
          </a:p>
        </p:txBody>
      </p:sp>
      <p:sp>
        <p:nvSpPr>
          <p:cNvPr id="4" name="Slide Number Placeholder 3"/>
          <p:cNvSpPr>
            <a:spLocks noGrp="1"/>
          </p:cNvSpPr>
          <p:nvPr>
            <p:ph type="sldNum" sz="quarter" idx="5"/>
          </p:nvPr>
        </p:nvSpPr>
        <p:spPr/>
        <p:txBody>
          <a:bodyPr/>
          <a:lstStyle/>
          <a:p>
            <a:fld id="{8DD79280-D428-48BF-A305-6859FA78C87B}" type="slidenum">
              <a:rPr lang="de-AT" smtClean="0"/>
              <a:t>44</a:t>
            </a:fld>
            <a:endParaRPr lang="de-AT"/>
          </a:p>
        </p:txBody>
      </p:sp>
    </p:spTree>
    <p:extLst>
      <p:ext uri="{BB962C8B-B14F-4D97-AF65-F5344CB8AC3E}">
        <p14:creationId xmlns:p14="http://schemas.microsoft.com/office/powerpoint/2010/main" val="1979886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a:t>Lesempfehlung zum Thema</a:t>
            </a:r>
          </a:p>
        </p:txBody>
      </p:sp>
      <p:sp>
        <p:nvSpPr>
          <p:cNvPr id="4" name="Slide Number Placeholder 3"/>
          <p:cNvSpPr>
            <a:spLocks noGrp="1"/>
          </p:cNvSpPr>
          <p:nvPr>
            <p:ph type="sldNum" sz="quarter" idx="5"/>
          </p:nvPr>
        </p:nvSpPr>
        <p:spPr/>
        <p:txBody>
          <a:bodyPr/>
          <a:lstStyle/>
          <a:p>
            <a:fld id="{8DD79280-D428-48BF-A305-6859FA78C87B}" type="slidenum">
              <a:rPr lang="de-AT" smtClean="0"/>
              <a:t>45</a:t>
            </a:fld>
            <a:endParaRPr lang="de-AT"/>
          </a:p>
        </p:txBody>
      </p:sp>
    </p:spTree>
    <p:extLst>
      <p:ext uri="{BB962C8B-B14F-4D97-AF65-F5344CB8AC3E}">
        <p14:creationId xmlns:p14="http://schemas.microsoft.com/office/powerpoint/2010/main" val="21102900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DD79280-D428-48BF-A305-6859FA78C87B}" type="slidenum">
              <a:rPr lang="de-AT" smtClean="0"/>
              <a:t>46</a:t>
            </a:fld>
            <a:endParaRPr lang="de-AT"/>
          </a:p>
        </p:txBody>
      </p:sp>
    </p:spTree>
    <p:extLst>
      <p:ext uri="{BB962C8B-B14F-4D97-AF65-F5344CB8AC3E}">
        <p14:creationId xmlns:p14="http://schemas.microsoft.com/office/powerpoint/2010/main" val="2243143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kern="1200" dirty="0">
                <a:solidFill>
                  <a:schemeClr val="tx1"/>
                </a:solidFill>
                <a:effectLst/>
                <a:latin typeface="+mn-lt"/>
                <a:ea typeface="+mn-ea"/>
                <a:cs typeface="+mn-cs"/>
              </a:rPr>
              <a:t>Das kann die Methode der funktionellen Magnetresonanztomographie (kurz MRT). </a:t>
            </a:r>
          </a:p>
          <a:p>
            <a:r>
              <a:rPr lang="de-AT" sz="1200" kern="1200" dirty="0">
                <a:solidFill>
                  <a:schemeClr val="tx1"/>
                </a:solidFill>
                <a:effectLst/>
                <a:latin typeface="+mn-lt"/>
                <a:ea typeface="+mn-ea"/>
                <a:cs typeface="+mn-cs"/>
              </a:rPr>
              <a:t>Das ist unser MRT-Gerat, das für Forschung genutzt wird. Vielleicht waren einige von Ihnen schon drin, oder in einem ähnlichen Gerät für medizinische Diagnostik.</a:t>
            </a:r>
          </a:p>
          <a:p>
            <a:r>
              <a:rPr lang="de-AT" sz="1200" kern="1200" dirty="0">
                <a:solidFill>
                  <a:schemeClr val="tx1"/>
                </a:solidFill>
                <a:effectLst/>
                <a:latin typeface="+mn-lt"/>
                <a:ea typeface="+mn-ea"/>
                <a:cs typeface="+mn-cs"/>
              </a:rPr>
              <a:t>Es Besteht aus einer großen Röhre, in die die </a:t>
            </a:r>
            <a:r>
              <a:rPr lang="de-AT" sz="1200" kern="1200" dirty="0" err="1">
                <a:solidFill>
                  <a:schemeClr val="tx1"/>
                </a:solidFill>
                <a:effectLst/>
                <a:latin typeface="+mn-lt"/>
                <a:ea typeface="+mn-ea"/>
                <a:cs typeface="+mn-cs"/>
              </a:rPr>
              <a:t>StudienteilnehmerInnen</a:t>
            </a:r>
            <a:r>
              <a:rPr lang="de-AT" sz="1200" kern="1200" dirty="0">
                <a:solidFill>
                  <a:schemeClr val="tx1"/>
                </a:solidFill>
                <a:effectLst/>
                <a:latin typeface="+mn-lt"/>
                <a:ea typeface="+mn-ea"/>
                <a:cs typeface="+mn-cs"/>
              </a:rPr>
              <a:t> liegend hineingeschoben werden. Diese Röhre ist ein Magnet.</a:t>
            </a:r>
          </a:p>
        </p:txBody>
      </p:sp>
      <p:sp>
        <p:nvSpPr>
          <p:cNvPr id="4" name="Slide Number Placeholder 3"/>
          <p:cNvSpPr>
            <a:spLocks noGrp="1"/>
          </p:cNvSpPr>
          <p:nvPr>
            <p:ph type="sldNum" sz="quarter" idx="10"/>
          </p:nvPr>
        </p:nvSpPr>
        <p:spPr/>
        <p:txBody>
          <a:bodyPr/>
          <a:lstStyle/>
          <a:p>
            <a:fld id="{51F1A2ED-52FE-4042-815C-5830AB680017}" type="slidenum">
              <a:rPr lang="en-US" smtClean="0"/>
              <a:t>5</a:t>
            </a:fld>
            <a:endParaRPr lang="en-US"/>
          </a:p>
        </p:txBody>
      </p:sp>
    </p:spTree>
    <p:extLst>
      <p:ext uri="{BB962C8B-B14F-4D97-AF65-F5344CB8AC3E}">
        <p14:creationId xmlns:p14="http://schemas.microsoft.com/office/powerpoint/2010/main" val="4018429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AT" sz="1200" kern="1200" dirty="0">
                <a:solidFill>
                  <a:schemeClr val="tx1"/>
                </a:solidFill>
                <a:effectLst/>
                <a:latin typeface="+mn-lt"/>
                <a:ea typeface="+mn-ea"/>
                <a:cs typeface="+mn-cs"/>
              </a:rPr>
              <a:t>Wenn die Nervenzellen sich im Ruhezustand befinden, sind sie trotzdem Aktiv, und verbrauchen Sauerstoff aus dem Blut. Oxyhämoglobin wird zu </a:t>
            </a:r>
            <a:r>
              <a:rPr lang="de-AT" sz="1200" kern="1200" dirty="0" err="1">
                <a:solidFill>
                  <a:schemeClr val="tx1"/>
                </a:solidFill>
                <a:effectLst/>
                <a:latin typeface="+mn-lt"/>
                <a:ea typeface="+mn-ea"/>
                <a:cs typeface="+mn-cs"/>
              </a:rPr>
              <a:t>Deoxyhämoglobin</a:t>
            </a:r>
            <a:r>
              <a:rPr lang="de-AT" sz="1200" kern="1200" dirty="0">
                <a:solidFill>
                  <a:schemeClr val="tx1"/>
                </a:solidFill>
                <a:effectLst/>
                <a:latin typeface="+mn-lt"/>
                <a:ea typeface="+mn-ea"/>
                <a:cs typeface="+mn-cs"/>
              </a:rPr>
              <a:t>. Wenn die Zellen aktiv werden, wie hier rechts abgebildet, brauchen sie mehr Sauerstoff. Deshalb wird mehr Sauerstoff der Stelle, wo die Gehirnaktivität statt findet, zugeführt, und die Menge von </a:t>
            </a:r>
            <a:r>
              <a:rPr lang="de-AT" sz="1200" kern="1200" dirty="0" err="1">
                <a:solidFill>
                  <a:schemeClr val="tx1"/>
                </a:solidFill>
                <a:effectLst/>
                <a:latin typeface="+mn-lt"/>
                <a:ea typeface="+mn-ea"/>
                <a:cs typeface="+mn-cs"/>
              </a:rPr>
              <a:t>Deoxyhämoglobin</a:t>
            </a:r>
            <a:r>
              <a:rPr lang="de-AT" sz="1200" kern="1200" dirty="0">
                <a:solidFill>
                  <a:schemeClr val="tx1"/>
                </a:solidFill>
                <a:effectLst/>
                <a:latin typeface="+mn-lt"/>
                <a:ea typeface="+mn-ea"/>
                <a:cs typeface="+mn-cs"/>
              </a:rPr>
              <a:t> sinkt. Diese Änderungen im Blut können im Magnetfeld des MRT-Scanners festgestellt werden.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DD79280-D428-48BF-A305-6859FA78C87B}" type="slidenum">
              <a:rPr lang="de-AT" smtClean="0"/>
              <a:t>6</a:t>
            </a:fld>
            <a:endParaRPr lang="de-AT"/>
          </a:p>
        </p:txBody>
      </p:sp>
    </p:spTree>
    <p:extLst>
      <p:ext uri="{BB962C8B-B14F-4D97-AF65-F5344CB8AC3E}">
        <p14:creationId xmlns:p14="http://schemas.microsoft.com/office/powerpoint/2010/main" val="2896361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de-AT" noProof="0" dirty="0"/>
              <a:t>Bildgebende Verfahren, unter anderem fMRT, haben eine gute räumliche Auflösung, aber dafür keine allzu gute zeitliche Auflösung. Das können Sie anhand dieser kurzen Demonstration sehen. Sie zeigt, wie sich das gemessene fMRT-Signal über Sekunden nach der Reizdarbietung entwickelt. Das ist ganz anders als beim EKP, das innerhalb von einigen Hunderten Millisekunden vorbei ist.</a:t>
            </a:r>
          </a:p>
        </p:txBody>
      </p:sp>
      <p:sp>
        <p:nvSpPr>
          <p:cNvPr id="4" name="Slide Number Placeholder 3"/>
          <p:cNvSpPr>
            <a:spLocks noGrp="1"/>
          </p:cNvSpPr>
          <p:nvPr>
            <p:ph type="sldNum" sz="quarter" idx="5"/>
          </p:nvPr>
        </p:nvSpPr>
        <p:spPr/>
        <p:txBody>
          <a:bodyPr/>
          <a:lstStyle/>
          <a:p>
            <a:fld id="{385315A0-BFC5-D246-910C-22E1BBE355FA}" type="slidenum">
              <a:rPr lang="en-AT" smtClean="0"/>
              <a:pPr/>
              <a:t>7</a:t>
            </a:fld>
            <a:endParaRPr lang="en-AT" dirty="0"/>
          </a:p>
        </p:txBody>
      </p:sp>
    </p:spTree>
    <p:extLst>
      <p:ext uri="{BB962C8B-B14F-4D97-AF65-F5344CB8AC3E}">
        <p14:creationId xmlns:p14="http://schemas.microsoft.com/office/powerpoint/2010/main" val="1950205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Hier</a:t>
            </a:r>
            <a:r>
              <a:rPr lang="en-US" dirty="0"/>
              <a:t> </a:t>
            </a:r>
            <a:r>
              <a:rPr lang="en-US" dirty="0" err="1"/>
              <a:t>rechts</a:t>
            </a:r>
            <a:r>
              <a:rPr lang="en-US" dirty="0"/>
              <a:t> </a:t>
            </a:r>
            <a:r>
              <a:rPr lang="en-US" dirty="0" err="1"/>
              <a:t>ist</a:t>
            </a:r>
            <a:r>
              <a:rPr lang="en-US" dirty="0"/>
              <a:t> die </a:t>
            </a:r>
            <a:r>
              <a:rPr lang="en-US" dirty="0" err="1"/>
              <a:t>Signalentwicklung</a:t>
            </a:r>
            <a:r>
              <a:rPr lang="en-US" dirty="0"/>
              <a:t> </a:t>
            </a:r>
            <a:r>
              <a:rPr lang="en-US" dirty="0" err="1"/>
              <a:t>über</a:t>
            </a:r>
            <a:r>
              <a:rPr lang="en-US" dirty="0"/>
              <a:t> die Zeit an </a:t>
            </a:r>
            <a:r>
              <a:rPr lang="en-US" dirty="0" err="1"/>
              <a:t>einer</a:t>
            </a:r>
            <a:r>
              <a:rPr lang="en-US" dirty="0"/>
              <a:t> Stelle </a:t>
            </a:r>
            <a:r>
              <a:rPr lang="en-US" dirty="0" err="1"/>
              <a:t>im</a:t>
            </a:r>
            <a:r>
              <a:rPr lang="en-US" dirty="0"/>
              <a:t> </a:t>
            </a:r>
            <a:r>
              <a:rPr lang="en-US" dirty="0" err="1"/>
              <a:t>Gehirn</a:t>
            </a:r>
            <a:r>
              <a:rPr lang="en-US" dirty="0"/>
              <a:t> </a:t>
            </a:r>
            <a:r>
              <a:rPr lang="en-US" dirty="0" err="1"/>
              <a:t>abgebildet</a:t>
            </a:r>
            <a:r>
              <a:rPr lang="en-US" dirty="0"/>
              <a:t>. Das </a:t>
            </a:r>
            <a:r>
              <a:rPr lang="en-US" dirty="0" err="1"/>
              <a:t>ist</a:t>
            </a:r>
            <a:r>
              <a:rPr lang="en-US" dirty="0"/>
              <a:t> die </a:t>
            </a:r>
            <a:r>
              <a:rPr lang="en-US" dirty="0" err="1"/>
              <a:t>sogenannte</a:t>
            </a:r>
            <a:r>
              <a:rPr lang="en-US" dirty="0"/>
              <a:t> </a:t>
            </a:r>
            <a:r>
              <a:rPr lang="en-US" dirty="0" err="1"/>
              <a:t>Hemodynamische</a:t>
            </a:r>
            <a:r>
              <a:rPr lang="en-US" dirty="0"/>
              <a:t> </a:t>
            </a:r>
            <a:r>
              <a:rPr lang="en-US" dirty="0" err="1"/>
              <a:t>Antwortsfunktion</a:t>
            </a:r>
            <a:r>
              <a:rPr lang="en-US" dirty="0"/>
              <a:t>. Wie Sie </a:t>
            </a:r>
            <a:r>
              <a:rPr lang="en-US" dirty="0" err="1"/>
              <a:t>sehen</a:t>
            </a:r>
            <a:r>
              <a:rPr lang="en-US" dirty="0"/>
              <a:t>, </a:t>
            </a:r>
            <a:r>
              <a:rPr lang="en-US" dirty="0" err="1"/>
              <a:t>selbst</a:t>
            </a:r>
            <a:r>
              <a:rPr lang="en-US" dirty="0"/>
              <a:t> </a:t>
            </a:r>
            <a:r>
              <a:rPr lang="en-US" dirty="0" err="1"/>
              <a:t>nach</a:t>
            </a:r>
            <a:r>
              <a:rPr lang="en-US" dirty="0"/>
              <a:t> </a:t>
            </a:r>
            <a:r>
              <a:rPr lang="en-US" dirty="0" err="1"/>
              <a:t>eine</a:t>
            </a:r>
            <a:r>
              <a:rPr lang="en-US" dirty="0"/>
              <a:t> </a:t>
            </a:r>
            <a:r>
              <a:rPr lang="en-US" dirty="0" err="1"/>
              <a:t>ganz</a:t>
            </a:r>
            <a:r>
              <a:rPr lang="en-US" dirty="0"/>
              <a:t> </a:t>
            </a:r>
            <a:r>
              <a:rPr lang="en-US" dirty="0" err="1"/>
              <a:t>kurzen</a:t>
            </a:r>
            <a:r>
              <a:rPr lang="en-US" dirty="0"/>
              <a:t> </a:t>
            </a:r>
            <a:r>
              <a:rPr lang="en-US" dirty="0" err="1"/>
              <a:t>Reiz</a:t>
            </a:r>
            <a:r>
              <a:rPr lang="en-US" dirty="0"/>
              <a:t> </a:t>
            </a:r>
            <a:r>
              <a:rPr lang="en-US" dirty="0" err="1"/>
              <a:t>dauert</a:t>
            </a:r>
            <a:r>
              <a:rPr lang="en-US" dirty="0"/>
              <a:t> es bis </a:t>
            </a:r>
            <a:r>
              <a:rPr lang="en-US" dirty="0" err="1"/>
              <a:t>zu</a:t>
            </a:r>
            <a:r>
              <a:rPr lang="en-US" dirty="0"/>
              <a:t> 32 </a:t>
            </a:r>
            <a:r>
              <a:rPr lang="en-US" dirty="0" err="1"/>
              <a:t>Sekunden</a:t>
            </a:r>
            <a:r>
              <a:rPr lang="en-US" dirty="0"/>
              <a:t>, bis die </a:t>
            </a:r>
            <a:r>
              <a:rPr lang="en-US" dirty="0" err="1"/>
              <a:t>Reaktion</a:t>
            </a:r>
            <a:r>
              <a:rPr lang="en-US" dirty="0"/>
              <a:t> </a:t>
            </a:r>
            <a:r>
              <a:rPr lang="en-US" dirty="0" err="1"/>
              <a:t>abklingt</a:t>
            </a:r>
            <a:r>
              <a:rPr lang="en-US" dirty="0"/>
              <a:t>. Also </a:t>
            </a:r>
            <a:r>
              <a:rPr lang="en-US" dirty="0" err="1"/>
              <a:t>sehr</a:t>
            </a:r>
            <a:r>
              <a:rPr lang="en-US" dirty="0"/>
              <a:t> </a:t>
            </a:r>
            <a:r>
              <a:rPr lang="en-US" dirty="0" err="1"/>
              <a:t>sehr</a:t>
            </a:r>
            <a:r>
              <a:rPr lang="en-US" dirty="0"/>
              <a:t> </a:t>
            </a:r>
            <a:r>
              <a:rPr lang="en-US" dirty="0" err="1"/>
              <a:t>langsam</a:t>
            </a:r>
            <a:r>
              <a:rPr lang="en-US" dirty="0"/>
              <a:t> </a:t>
            </a:r>
            <a:r>
              <a:rPr lang="en-US" dirty="0" err="1"/>
              <a:t>im</a:t>
            </a:r>
            <a:r>
              <a:rPr lang="en-US" dirty="0"/>
              <a:t> </a:t>
            </a:r>
            <a:r>
              <a:rPr lang="en-US" dirty="0" err="1"/>
              <a:t>Vergleich</a:t>
            </a:r>
            <a:r>
              <a:rPr lang="en-US" dirty="0"/>
              <a:t> </a:t>
            </a:r>
            <a:r>
              <a:rPr lang="en-US" dirty="0" err="1"/>
              <a:t>zum</a:t>
            </a:r>
            <a:r>
              <a:rPr lang="en-US" dirty="0"/>
              <a:t> </a:t>
            </a:r>
            <a:r>
              <a:rPr lang="en-US" dirty="0" err="1"/>
              <a:t>neuronalen</a:t>
            </a:r>
            <a:r>
              <a:rPr lang="en-US" dirty="0"/>
              <a:t> Signal.</a:t>
            </a:r>
          </a:p>
        </p:txBody>
      </p:sp>
      <p:sp>
        <p:nvSpPr>
          <p:cNvPr id="4" name="Slide Number Placeholder 3"/>
          <p:cNvSpPr>
            <a:spLocks noGrp="1"/>
          </p:cNvSpPr>
          <p:nvPr>
            <p:ph type="sldNum" sz="quarter" idx="10"/>
          </p:nvPr>
        </p:nvSpPr>
        <p:spPr/>
        <p:txBody>
          <a:bodyPr/>
          <a:lstStyle/>
          <a:p>
            <a:fld id="{A8A6E086-2C0B-8A4E-9EE7-478F9D228A54}" type="slidenum">
              <a:rPr lang="en-US" smtClean="0"/>
              <a:t>8</a:t>
            </a:fld>
            <a:endParaRPr lang="en-US"/>
          </a:p>
        </p:txBody>
      </p:sp>
    </p:spTree>
    <p:extLst>
      <p:ext uri="{BB962C8B-B14F-4D97-AF65-F5344CB8AC3E}">
        <p14:creationId xmlns:p14="http://schemas.microsoft.com/office/powerpoint/2010/main" val="3825432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Erinnern Sie sich daran, dass elektrische Aktivität in Neuronen sowohl in Synapsen und Dendriten, als auch in den Axonen (in Form von Aktionspotenzialen) vorhanden ist. Es gab eine lange Debatte darüber, welche Aspekte der neuronalen Aktivität die fMRT wiederspiegelt. In dieser prominenten Studie wurde gezeigt, dass das BOLD-Signal vor allem bei längeren Reizen die synaptische Aktivität wiederspiegelt.</a:t>
            </a:r>
          </a:p>
        </p:txBody>
      </p:sp>
      <p:sp>
        <p:nvSpPr>
          <p:cNvPr id="4" name="Slide Number Placeholder 3"/>
          <p:cNvSpPr>
            <a:spLocks noGrp="1"/>
          </p:cNvSpPr>
          <p:nvPr>
            <p:ph type="sldNum" sz="quarter" idx="5"/>
          </p:nvPr>
        </p:nvSpPr>
        <p:spPr/>
        <p:txBody>
          <a:bodyPr/>
          <a:lstStyle/>
          <a:p>
            <a:fld id="{8DD79280-D428-48BF-A305-6859FA78C87B}" type="slidenum">
              <a:rPr lang="de-AT" smtClean="0"/>
              <a:t>9</a:t>
            </a:fld>
            <a:endParaRPr lang="de-AT"/>
          </a:p>
        </p:txBody>
      </p:sp>
    </p:spTree>
    <p:extLst>
      <p:ext uri="{BB962C8B-B14F-4D97-AF65-F5344CB8AC3E}">
        <p14:creationId xmlns:p14="http://schemas.microsoft.com/office/powerpoint/2010/main" val="2650753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B90C1-44BA-4827-97D9-A09C9F6D23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97A2B5-791A-4920-8F6C-F4D856805D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7B960C-B959-4824-BB36-41507A61A3C4}"/>
              </a:ext>
            </a:extLst>
          </p:cNvPr>
          <p:cNvSpPr>
            <a:spLocks noGrp="1"/>
          </p:cNvSpPr>
          <p:nvPr>
            <p:ph type="dt" sz="half" idx="10"/>
          </p:nvPr>
        </p:nvSpPr>
        <p:spPr/>
        <p:txBody>
          <a:bodyPr/>
          <a:lstStyle/>
          <a:p>
            <a:fld id="{067170FE-5617-994C-87DE-14D5A4FD93CA}" type="datetimeFigureOut">
              <a:rPr lang="en-AT" smtClean="0"/>
              <a:t>12.10.24</a:t>
            </a:fld>
            <a:endParaRPr lang="en-AT"/>
          </a:p>
        </p:txBody>
      </p:sp>
      <p:sp>
        <p:nvSpPr>
          <p:cNvPr id="5" name="Footer Placeholder 4">
            <a:extLst>
              <a:ext uri="{FF2B5EF4-FFF2-40B4-BE49-F238E27FC236}">
                <a16:creationId xmlns:a16="http://schemas.microsoft.com/office/drawing/2014/main" id="{868A3B01-DC99-4930-9B8F-5AFE2EF0FAA1}"/>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B02E027B-079C-4479-9DC6-F4116A987012}"/>
              </a:ext>
            </a:extLst>
          </p:cNvPr>
          <p:cNvSpPr>
            <a:spLocks noGrp="1"/>
          </p:cNvSpPr>
          <p:nvPr>
            <p:ph type="sldNum" sz="quarter" idx="12"/>
          </p:nvPr>
        </p:nvSpPr>
        <p:spPr/>
        <p:txBody>
          <a:bodyPr/>
          <a:lstStyle/>
          <a:p>
            <a:fld id="{39BD0559-C9E0-FE49-91CC-9FB9C88CB71F}" type="slidenum">
              <a:rPr lang="en-AT" smtClean="0"/>
              <a:t>‹#›</a:t>
            </a:fld>
            <a:endParaRPr lang="en-AT"/>
          </a:p>
        </p:txBody>
      </p:sp>
    </p:spTree>
    <p:extLst>
      <p:ext uri="{BB962C8B-B14F-4D97-AF65-F5344CB8AC3E}">
        <p14:creationId xmlns:p14="http://schemas.microsoft.com/office/powerpoint/2010/main" val="1593602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95708-1A13-4032-8A15-FBDA959365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4F0862-DAF0-431B-A557-B6718F32A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117BD-152E-49C6-8EB1-CD28C700ACE1}"/>
              </a:ext>
            </a:extLst>
          </p:cNvPr>
          <p:cNvSpPr>
            <a:spLocks noGrp="1"/>
          </p:cNvSpPr>
          <p:nvPr>
            <p:ph type="dt" sz="half" idx="10"/>
          </p:nvPr>
        </p:nvSpPr>
        <p:spPr/>
        <p:txBody>
          <a:bodyPr/>
          <a:lstStyle/>
          <a:p>
            <a:fld id="{067170FE-5617-994C-87DE-14D5A4FD93CA}" type="datetimeFigureOut">
              <a:rPr lang="en-AT" smtClean="0"/>
              <a:t>12.10.24</a:t>
            </a:fld>
            <a:endParaRPr lang="en-AT"/>
          </a:p>
        </p:txBody>
      </p:sp>
      <p:sp>
        <p:nvSpPr>
          <p:cNvPr id="5" name="Footer Placeholder 4">
            <a:extLst>
              <a:ext uri="{FF2B5EF4-FFF2-40B4-BE49-F238E27FC236}">
                <a16:creationId xmlns:a16="http://schemas.microsoft.com/office/drawing/2014/main" id="{8008B229-590B-43CB-B868-AFFD5B00A33D}"/>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7B22802E-8201-4A4B-8FDB-6E83DF9E58F2}"/>
              </a:ext>
            </a:extLst>
          </p:cNvPr>
          <p:cNvSpPr>
            <a:spLocks noGrp="1"/>
          </p:cNvSpPr>
          <p:nvPr>
            <p:ph type="sldNum" sz="quarter" idx="12"/>
          </p:nvPr>
        </p:nvSpPr>
        <p:spPr/>
        <p:txBody>
          <a:bodyPr/>
          <a:lstStyle/>
          <a:p>
            <a:fld id="{39BD0559-C9E0-FE49-91CC-9FB9C88CB71F}" type="slidenum">
              <a:rPr lang="en-AT" smtClean="0"/>
              <a:t>‹#›</a:t>
            </a:fld>
            <a:endParaRPr lang="en-AT"/>
          </a:p>
        </p:txBody>
      </p:sp>
    </p:spTree>
    <p:extLst>
      <p:ext uri="{BB962C8B-B14F-4D97-AF65-F5344CB8AC3E}">
        <p14:creationId xmlns:p14="http://schemas.microsoft.com/office/powerpoint/2010/main" val="1689053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2D413A-15A1-4588-B3A8-8EDFBAA56D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76A518-BF28-459F-8F49-13557240CA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B2931-3FAC-4720-8879-14C25D99679C}"/>
              </a:ext>
            </a:extLst>
          </p:cNvPr>
          <p:cNvSpPr>
            <a:spLocks noGrp="1"/>
          </p:cNvSpPr>
          <p:nvPr>
            <p:ph type="dt" sz="half" idx="10"/>
          </p:nvPr>
        </p:nvSpPr>
        <p:spPr/>
        <p:txBody>
          <a:bodyPr/>
          <a:lstStyle/>
          <a:p>
            <a:fld id="{067170FE-5617-994C-87DE-14D5A4FD93CA}" type="datetimeFigureOut">
              <a:rPr lang="en-AT" smtClean="0"/>
              <a:t>12.10.24</a:t>
            </a:fld>
            <a:endParaRPr lang="en-AT"/>
          </a:p>
        </p:txBody>
      </p:sp>
      <p:sp>
        <p:nvSpPr>
          <p:cNvPr id="5" name="Footer Placeholder 4">
            <a:extLst>
              <a:ext uri="{FF2B5EF4-FFF2-40B4-BE49-F238E27FC236}">
                <a16:creationId xmlns:a16="http://schemas.microsoft.com/office/drawing/2014/main" id="{90E23E3B-6331-4538-B8BA-151548FD1D42}"/>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3E8E7905-D05A-4416-9D60-12C81BF500B5}"/>
              </a:ext>
            </a:extLst>
          </p:cNvPr>
          <p:cNvSpPr>
            <a:spLocks noGrp="1"/>
          </p:cNvSpPr>
          <p:nvPr>
            <p:ph type="sldNum" sz="quarter" idx="12"/>
          </p:nvPr>
        </p:nvSpPr>
        <p:spPr/>
        <p:txBody>
          <a:bodyPr/>
          <a:lstStyle/>
          <a:p>
            <a:fld id="{39BD0559-C9E0-FE49-91CC-9FB9C88CB71F}" type="slidenum">
              <a:rPr lang="en-AT" smtClean="0"/>
              <a:t>‹#›</a:t>
            </a:fld>
            <a:endParaRPr lang="en-AT"/>
          </a:p>
        </p:txBody>
      </p:sp>
    </p:spTree>
    <p:extLst>
      <p:ext uri="{BB962C8B-B14F-4D97-AF65-F5344CB8AC3E}">
        <p14:creationId xmlns:p14="http://schemas.microsoft.com/office/powerpoint/2010/main" val="3994819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09F9B-658D-714D-B3A0-A054B1FC7A26}"/>
              </a:ext>
            </a:extLst>
          </p:cNvPr>
          <p:cNvSpPr>
            <a:spLocks noGrp="1"/>
          </p:cNvSpPr>
          <p:nvPr>
            <p:ph type="title"/>
          </p:nvPr>
        </p:nvSpPr>
        <p:spPr/>
        <p:txBody>
          <a:bodyPr/>
          <a:lstStyle/>
          <a:p>
            <a:r>
              <a:rPr lang="en-GB" dirty="0"/>
              <a:t>Click to edit Master title style</a:t>
            </a:r>
            <a:endParaRPr lang="en-AT" dirty="0"/>
          </a:p>
        </p:txBody>
      </p:sp>
      <p:sp>
        <p:nvSpPr>
          <p:cNvPr id="3" name="Content Placeholder 2">
            <a:extLst>
              <a:ext uri="{FF2B5EF4-FFF2-40B4-BE49-F238E27FC236}">
                <a16:creationId xmlns:a16="http://schemas.microsoft.com/office/drawing/2014/main" id="{CDFA84D1-7282-544F-9A4A-F2CA692EED0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C5062488-13F7-134D-9665-FF41B73BFFD8}"/>
              </a:ext>
            </a:extLst>
          </p:cNvPr>
          <p:cNvSpPr>
            <a:spLocks noGrp="1"/>
          </p:cNvSpPr>
          <p:nvPr>
            <p:ph type="dt" sz="half" idx="10"/>
          </p:nvPr>
        </p:nvSpPr>
        <p:spPr/>
        <p:txBody>
          <a:bodyPr/>
          <a:lstStyle/>
          <a:p>
            <a:fld id="{067170FE-5617-994C-87DE-14D5A4FD93CA}" type="datetimeFigureOut">
              <a:rPr lang="en-AT" smtClean="0"/>
              <a:t>12.10.24</a:t>
            </a:fld>
            <a:endParaRPr lang="en-AT"/>
          </a:p>
        </p:txBody>
      </p:sp>
      <p:sp>
        <p:nvSpPr>
          <p:cNvPr id="5" name="Footer Placeholder 4">
            <a:extLst>
              <a:ext uri="{FF2B5EF4-FFF2-40B4-BE49-F238E27FC236}">
                <a16:creationId xmlns:a16="http://schemas.microsoft.com/office/drawing/2014/main" id="{A105DE2C-1D44-CD4E-847D-E250333839BE}"/>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0C726EC-091B-6345-8272-E7D667693584}"/>
              </a:ext>
            </a:extLst>
          </p:cNvPr>
          <p:cNvSpPr>
            <a:spLocks noGrp="1"/>
          </p:cNvSpPr>
          <p:nvPr>
            <p:ph type="sldNum" sz="quarter" idx="12"/>
          </p:nvPr>
        </p:nvSpPr>
        <p:spPr/>
        <p:txBody>
          <a:bodyPr/>
          <a:lstStyle/>
          <a:p>
            <a:fld id="{39BD0559-C9E0-FE49-91CC-9FB9C88CB71F}" type="slidenum">
              <a:rPr lang="en-AT" smtClean="0"/>
              <a:t>‹#›</a:t>
            </a:fld>
            <a:endParaRPr lang="en-AT"/>
          </a:p>
        </p:txBody>
      </p:sp>
      <p:sp>
        <p:nvSpPr>
          <p:cNvPr id="8" name="Text Placeholder 7">
            <a:extLst>
              <a:ext uri="{FF2B5EF4-FFF2-40B4-BE49-F238E27FC236}">
                <a16:creationId xmlns:a16="http://schemas.microsoft.com/office/drawing/2014/main" id="{A37121E5-05F0-4373-BBAC-FA50E032D04F}"/>
              </a:ext>
            </a:extLst>
          </p:cNvPr>
          <p:cNvSpPr>
            <a:spLocks noGrp="1"/>
          </p:cNvSpPr>
          <p:nvPr>
            <p:ph type="body" sz="quarter" idx="13"/>
          </p:nvPr>
        </p:nvSpPr>
        <p:spPr>
          <a:xfrm>
            <a:off x="838200" y="6356350"/>
            <a:ext cx="10515600" cy="365125"/>
          </a:xfrm>
        </p:spPr>
        <p:txBody>
          <a:bodyPr>
            <a:normAutofit/>
          </a:bodyPr>
          <a:lstStyle>
            <a:lvl1pPr marL="0" indent="0">
              <a:buNone/>
              <a:defRPr sz="1400">
                <a:latin typeface="Arial Nova Light" panose="020B0304020202020204" pitchFamily="34" charset="0"/>
              </a:defRPr>
            </a:lvl1pPr>
          </a:lstStyle>
          <a:p>
            <a:pPr lvl="0"/>
            <a:endParaRPr lang="de-AT" dirty="0"/>
          </a:p>
        </p:txBody>
      </p:sp>
    </p:spTree>
    <p:extLst>
      <p:ext uri="{BB962C8B-B14F-4D97-AF65-F5344CB8AC3E}">
        <p14:creationId xmlns:p14="http://schemas.microsoft.com/office/powerpoint/2010/main" val="3775693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0" name="Rechteck 19"/>
          <p:cNvSpPr/>
          <p:nvPr userDrawn="1"/>
        </p:nvSpPr>
        <p:spPr>
          <a:xfrm>
            <a:off x="0" y="1124744"/>
            <a:ext cx="12192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a:p>
        </p:txBody>
      </p:sp>
      <p:sp>
        <p:nvSpPr>
          <p:cNvPr id="13" name="Foliennummernplatzhalter 5"/>
          <p:cNvSpPr>
            <a:spLocks noGrp="1"/>
          </p:cNvSpPr>
          <p:nvPr>
            <p:ph type="sldNum" sz="quarter" idx="12"/>
          </p:nvPr>
        </p:nvSpPr>
        <p:spPr>
          <a:xfrm>
            <a:off x="9011840" y="6381328"/>
            <a:ext cx="2844800" cy="365125"/>
          </a:xfrm>
        </p:spPr>
        <p:txBody>
          <a:bodyPr/>
          <a:lstStyle/>
          <a:p>
            <a:fld id="{7740047A-CEDF-4AB6-BA38-CD95BBE8037E}" type="slidenum">
              <a:rPr lang="de-AT" smtClean="0"/>
              <a:t>‹#›</a:t>
            </a:fld>
            <a:endParaRPr lang="de-AT"/>
          </a:p>
        </p:txBody>
      </p:sp>
      <p:sp>
        <p:nvSpPr>
          <p:cNvPr id="10" name="Titel 1"/>
          <p:cNvSpPr>
            <a:spLocks noGrp="1"/>
          </p:cNvSpPr>
          <p:nvPr>
            <p:ph type="title"/>
          </p:nvPr>
        </p:nvSpPr>
        <p:spPr>
          <a:xfrm>
            <a:off x="321568" y="188641"/>
            <a:ext cx="9134805" cy="715263"/>
          </a:xfrm>
        </p:spPr>
        <p:txBody>
          <a:bodyPr>
            <a:noAutofit/>
          </a:bodyPr>
          <a:lstStyle>
            <a:lvl1pPr algn="l">
              <a:defRPr sz="4267"/>
            </a:lvl1pPr>
          </a:lstStyle>
          <a:p>
            <a:r>
              <a:rPr lang="de-DE" dirty="0"/>
              <a:t>Titelmasterformat durch Klicken bearbeiten</a:t>
            </a:r>
            <a:endParaRPr lang="de-AT" dirty="0"/>
          </a:p>
        </p:txBody>
      </p:sp>
    </p:spTree>
    <p:extLst>
      <p:ext uri="{BB962C8B-B14F-4D97-AF65-F5344CB8AC3E}">
        <p14:creationId xmlns:p14="http://schemas.microsoft.com/office/powerpoint/2010/main" val="143757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8698-0B20-8E3B-2997-95A9EFFA34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198C125B-E48B-3655-8FBF-CD443E3AE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B0C521C2-9FC4-EB7B-9EFF-71587EB88F3C}"/>
              </a:ext>
            </a:extLst>
          </p:cNvPr>
          <p:cNvSpPr>
            <a:spLocks noGrp="1"/>
          </p:cNvSpPr>
          <p:nvPr>
            <p:ph type="dt" sz="half" idx="10"/>
          </p:nvPr>
        </p:nvSpPr>
        <p:spPr/>
        <p:txBody>
          <a:bodyPr/>
          <a:lstStyle/>
          <a:p>
            <a:fld id="{E0F6B82D-326A-43F8-B7E0-D4747CB89F3E}" type="datetime1">
              <a:rPr lang="LID4096" smtClean="0"/>
              <a:t>10/12/24</a:t>
            </a:fld>
            <a:endParaRPr lang="en-AT"/>
          </a:p>
        </p:txBody>
      </p:sp>
      <p:sp>
        <p:nvSpPr>
          <p:cNvPr id="5" name="Footer Placeholder 4">
            <a:extLst>
              <a:ext uri="{FF2B5EF4-FFF2-40B4-BE49-F238E27FC236}">
                <a16:creationId xmlns:a16="http://schemas.microsoft.com/office/drawing/2014/main" id="{C8BF7A26-8FE4-9E9A-E768-0BF23DE04C2D}"/>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9DF6ACA8-DEAC-279A-E782-EC8F57225265}"/>
              </a:ext>
            </a:extLst>
          </p:cNvPr>
          <p:cNvSpPr>
            <a:spLocks noGrp="1"/>
          </p:cNvSpPr>
          <p:nvPr>
            <p:ph type="sldNum" sz="quarter" idx="12"/>
          </p:nvPr>
        </p:nvSpPr>
        <p:spPr/>
        <p:txBody>
          <a:bodyPr/>
          <a:lstStyle/>
          <a:p>
            <a:fld id="{91C283B5-2C9F-F847-A776-96E733D2A747}" type="slidenum">
              <a:rPr lang="en-AT" smtClean="0"/>
              <a:t>‹#›</a:t>
            </a:fld>
            <a:endParaRPr lang="en-AT"/>
          </a:p>
        </p:txBody>
      </p:sp>
    </p:spTree>
    <p:extLst>
      <p:ext uri="{BB962C8B-B14F-4D97-AF65-F5344CB8AC3E}">
        <p14:creationId xmlns:p14="http://schemas.microsoft.com/office/powerpoint/2010/main" val="20667166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8EE2-DBA9-BB36-846D-B356EE115F62}"/>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AAAE4D5A-6E87-3273-492D-465C4D8D1A9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Date Placeholder 6">
            <a:extLst>
              <a:ext uri="{FF2B5EF4-FFF2-40B4-BE49-F238E27FC236}">
                <a16:creationId xmlns:a16="http://schemas.microsoft.com/office/drawing/2014/main" id="{6E6B4E11-C4DB-F921-78A6-8F4500F52D3D}"/>
              </a:ext>
            </a:extLst>
          </p:cNvPr>
          <p:cNvSpPr>
            <a:spLocks noGrp="1"/>
          </p:cNvSpPr>
          <p:nvPr>
            <p:ph type="dt" sz="half" idx="10"/>
          </p:nvPr>
        </p:nvSpPr>
        <p:spPr/>
        <p:txBody>
          <a:bodyPr/>
          <a:lstStyle/>
          <a:p>
            <a:fld id="{92526EC2-2E97-4DC7-A211-1ECC32BF74D6}" type="datetime1">
              <a:rPr lang="LID4096" smtClean="0"/>
              <a:t>10/12/24</a:t>
            </a:fld>
            <a:endParaRPr lang="en-AT" dirty="0"/>
          </a:p>
        </p:txBody>
      </p:sp>
      <p:sp>
        <p:nvSpPr>
          <p:cNvPr id="8" name="Footer Placeholder 7">
            <a:extLst>
              <a:ext uri="{FF2B5EF4-FFF2-40B4-BE49-F238E27FC236}">
                <a16:creationId xmlns:a16="http://schemas.microsoft.com/office/drawing/2014/main" id="{3594200D-8D8B-31FB-B18E-F55BEE18B06E}"/>
              </a:ext>
            </a:extLst>
          </p:cNvPr>
          <p:cNvSpPr>
            <a:spLocks noGrp="1"/>
          </p:cNvSpPr>
          <p:nvPr>
            <p:ph type="ftr" sz="quarter" idx="11"/>
          </p:nvPr>
        </p:nvSpPr>
        <p:spPr/>
        <p:txBody>
          <a:bodyPr/>
          <a:lstStyle/>
          <a:p>
            <a:endParaRPr lang="en-AT" dirty="0"/>
          </a:p>
        </p:txBody>
      </p:sp>
      <p:sp>
        <p:nvSpPr>
          <p:cNvPr id="9" name="Slide Number Placeholder 8">
            <a:extLst>
              <a:ext uri="{FF2B5EF4-FFF2-40B4-BE49-F238E27FC236}">
                <a16:creationId xmlns:a16="http://schemas.microsoft.com/office/drawing/2014/main" id="{38E222AD-EEC9-FB95-C71A-9B7E5EC04D49}"/>
              </a:ext>
            </a:extLst>
          </p:cNvPr>
          <p:cNvSpPr>
            <a:spLocks noGrp="1"/>
          </p:cNvSpPr>
          <p:nvPr>
            <p:ph type="sldNum" sz="quarter" idx="12"/>
          </p:nvPr>
        </p:nvSpPr>
        <p:spPr/>
        <p:txBody>
          <a:bodyPr/>
          <a:lstStyle/>
          <a:p>
            <a:fld id="{91C283B5-2C9F-F847-A776-96E733D2A747}" type="slidenum">
              <a:rPr lang="en-AT" smtClean="0"/>
              <a:pPr/>
              <a:t>‹#›</a:t>
            </a:fld>
            <a:endParaRPr lang="en-AT" dirty="0"/>
          </a:p>
        </p:txBody>
      </p:sp>
      <p:sp>
        <p:nvSpPr>
          <p:cNvPr id="4" name="TextBox 3">
            <a:extLst>
              <a:ext uri="{FF2B5EF4-FFF2-40B4-BE49-F238E27FC236}">
                <a16:creationId xmlns:a16="http://schemas.microsoft.com/office/drawing/2014/main" id="{4335215E-19D1-B9ED-CC31-5C2CB11547B6}"/>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13792916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FA11-DA21-CA4E-EE7A-652393EB726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T"/>
          </a:p>
        </p:txBody>
      </p:sp>
      <p:sp>
        <p:nvSpPr>
          <p:cNvPr id="3" name="Text Placeholder 2">
            <a:extLst>
              <a:ext uri="{FF2B5EF4-FFF2-40B4-BE49-F238E27FC236}">
                <a16:creationId xmlns:a16="http://schemas.microsoft.com/office/drawing/2014/main" id="{3D1F1232-7C87-FCC4-0FAC-096738AF34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D886782-0B21-3CC4-A32E-E59712252DCB}"/>
              </a:ext>
            </a:extLst>
          </p:cNvPr>
          <p:cNvSpPr>
            <a:spLocks noGrp="1"/>
          </p:cNvSpPr>
          <p:nvPr>
            <p:ph type="dt" sz="half" idx="10"/>
          </p:nvPr>
        </p:nvSpPr>
        <p:spPr/>
        <p:txBody>
          <a:bodyPr/>
          <a:lstStyle/>
          <a:p>
            <a:fld id="{F2DB1E8E-FF2F-437E-9D27-5607B0C0B27B}" type="datetime1">
              <a:rPr lang="LID4096" smtClean="0"/>
              <a:t>10/12/24</a:t>
            </a:fld>
            <a:endParaRPr lang="en-AT"/>
          </a:p>
        </p:txBody>
      </p:sp>
      <p:sp>
        <p:nvSpPr>
          <p:cNvPr id="5" name="Footer Placeholder 4">
            <a:extLst>
              <a:ext uri="{FF2B5EF4-FFF2-40B4-BE49-F238E27FC236}">
                <a16:creationId xmlns:a16="http://schemas.microsoft.com/office/drawing/2014/main" id="{8F6C912B-4CF8-85FE-F9F9-30F0B97CD0A1}"/>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278341F9-CAF4-7AED-BD16-9CB1201C074D}"/>
              </a:ext>
            </a:extLst>
          </p:cNvPr>
          <p:cNvSpPr>
            <a:spLocks noGrp="1"/>
          </p:cNvSpPr>
          <p:nvPr>
            <p:ph type="sldNum" sz="quarter" idx="12"/>
          </p:nvPr>
        </p:nvSpPr>
        <p:spPr/>
        <p:txBody>
          <a:bodyPr/>
          <a:lstStyle/>
          <a:p>
            <a:fld id="{91C283B5-2C9F-F847-A776-96E733D2A747}" type="slidenum">
              <a:rPr lang="en-AT" smtClean="0"/>
              <a:t>‹#›</a:t>
            </a:fld>
            <a:endParaRPr lang="en-AT"/>
          </a:p>
        </p:txBody>
      </p:sp>
    </p:spTree>
    <p:extLst>
      <p:ext uri="{BB962C8B-B14F-4D97-AF65-F5344CB8AC3E}">
        <p14:creationId xmlns:p14="http://schemas.microsoft.com/office/powerpoint/2010/main" val="5554849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D002-841E-7FBE-584C-9E7C5E00B487}"/>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829E1B81-4875-7E67-5D37-2806C83C4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Content Placeholder 3">
            <a:extLst>
              <a:ext uri="{FF2B5EF4-FFF2-40B4-BE49-F238E27FC236}">
                <a16:creationId xmlns:a16="http://schemas.microsoft.com/office/drawing/2014/main" id="{0E2C4899-1D7D-F1F7-B487-26F0E821589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Date Placeholder 4">
            <a:extLst>
              <a:ext uri="{FF2B5EF4-FFF2-40B4-BE49-F238E27FC236}">
                <a16:creationId xmlns:a16="http://schemas.microsoft.com/office/drawing/2014/main" id="{EC704379-7E8B-0D8A-AA31-BD1E146EFB40}"/>
              </a:ext>
            </a:extLst>
          </p:cNvPr>
          <p:cNvSpPr>
            <a:spLocks noGrp="1"/>
          </p:cNvSpPr>
          <p:nvPr>
            <p:ph type="dt" sz="half" idx="10"/>
          </p:nvPr>
        </p:nvSpPr>
        <p:spPr/>
        <p:txBody>
          <a:bodyPr/>
          <a:lstStyle/>
          <a:p>
            <a:fld id="{D1704328-38A6-4189-A7C2-9039B28BC4A7}" type="datetime1">
              <a:rPr lang="LID4096" smtClean="0"/>
              <a:t>10/12/24</a:t>
            </a:fld>
            <a:endParaRPr lang="en-AT"/>
          </a:p>
        </p:txBody>
      </p:sp>
      <p:sp>
        <p:nvSpPr>
          <p:cNvPr id="6" name="Footer Placeholder 5">
            <a:extLst>
              <a:ext uri="{FF2B5EF4-FFF2-40B4-BE49-F238E27FC236}">
                <a16:creationId xmlns:a16="http://schemas.microsoft.com/office/drawing/2014/main" id="{B9BA248F-04D7-FCCD-20C8-462C0FD12D71}"/>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56B3F15F-D2F2-5CC3-64B6-01234000BBD8}"/>
              </a:ext>
            </a:extLst>
          </p:cNvPr>
          <p:cNvSpPr>
            <a:spLocks noGrp="1"/>
          </p:cNvSpPr>
          <p:nvPr>
            <p:ph type="sldNum" sz="quarter" idx="12"/>
          </p:nvPr>
        </p:nvSpPr>
        <p:spPr/>
        <p:txBody>
          <a:bodyPr/>
          <a:lstStyle/>
          <a:p>
            <a:fld id="{91C283B5-2C9F-F847-A776-96E733D2A747}" type="slidenum">
              <a:rPr lang="en-AT" smtClean="0"/>
              <a:t>‹#›</a:t>
            </a:fld>
            <a:endParaRPr lang="en-AT"/>
          </a:p>
        </p:txBody>
      </p:sp>
      <p:sp>
        <p:nvSpPr>
          <p:cNvPr id="9" name="TextBox 8">
            <a:extLst>
              <a:ext uri="{FF2B5EF4-FFF2-40B4-BE49-F238E27FC236}">
                <a16:creationId xmlns:a16="http://schemas.microsoft.com/office/drawing/2014/main" id="{B6DD8C57-61FB-5DFD-F3A8-F08E9831A92A}"/>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204794769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30606-5134-6A58-20B6-C93D4163B4E2}"/>
              </a:ext>
            </a:extLst>
          </p:cNvPr>
          <p:cNvSpPr>
            <a:spLocks noGrp="1"/>
          </p:cNvSpPr>
          <p:nvPr>
            <p:ph type="title"/>
          </p:nvPr>
        </p:nvSpPr>
        <p:spPr>
          <a:xfrm>
            <a:off x="839788" y="365125"/>
            <a:ext cx="10515600" cy="1325563"/>
          </a:xfrm>
        </p:spPr>
        <p:txBody>
          <a:bodyPr/>
          <a:lstStyle/>
          <a:p>
            <a:r>
              <a:rPr lang="en-GB"/>
              <a:t>Click to edit Master title style</a:t>
            </a:r>
            <a:endParaRPr lang="en-AT"/>
          </a:p>
        </p:txBody>
      </p:sp>
      <p:sp>
        <p:nvSpPr>
          <p:cNvPr id="3" name="Text Placeholder 2">
            <a:extLst>
              <a:ext uri="{FF2B5EF4-FFF2-40B4-BE49-F238E27FC236}">
                <a16:creationId xmlns:a16="http://schemas.microsoft.com/office/drawing/2014/main" id="{8D40C1EC-6081-9899-E052-4938AD2647B9}"/>
              </a:ext>
            </a:extLst>
          </p:cNvPr>
          <p:cNvSpPr>
            <a:spLocks noGrp="1"/>
          </p:cNvSpPr>
          <p:nvPr>
            <p:ph type="body" idx="1"/>
          </p:nvPr>
        </p:nvSpPr>
        <p:spPr>
          <a:xfrm>
            <a:off x="839788" y="1681163"/>
            <a:ext cx="5157787"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3FB2D164-54FC-B008-C318-56FC682175D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Text Placeholder 4">
            <a:extLst>
              <a:ext uri="{FF2B5EF4-FFF2-40B4-BE49-F238E27FC236}">
                <a16:creationId xmlns:a16="http://schemas.microsoft.com/office/drawing/2014/main" id="{93B6630C-91D9-7DD3-E255-5075C40777B2}"/>
              </a:ext>
            </a:extLst>
          </p:cNvPr>
          <p:cNvSpPr>
            <a:spLocks noGrp="1"/>
          </p:cNvSpPr>
          <p:nvPr>
            <p:ph type="body" sz="quarter" idx="3"/>
          </p:nvPr>
        </p:nvSpPr>
        <p:spPr>
          <a:xfrm>
            <a:off x="6172200" y="1681163"/>
            <a:ext cx="518318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80AAEAB3-75F0-5E50-CBD7-E21BAFE89B7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Date Placeholder 6">
            <a:extLst>
              <a:ext uri="{FF2B5EF4-FFF2-40B4-BE49-F238E27FC236}">
                <a16:creationId xmlns:a16="http://schemas.microsoft.com/office/drawing/2014/main" id="{28F85AF2-C30C-1C70-B917-8D843820B2FC}"/>
              </a:ext>
            </a:extLst>
          </p:cNvPr>
          <p:cNvSpPr>
            <a:spLocks noGrp="1"/>
          </p:cNvSpPr>
          <p:nvPr>
            <p:ph type="dt" sz="half" idx="10"/>
          </p:nvPr>
        </p:nvSpPr>
        <p:spPr/>
        <p:txBody>
          <a:bodyPr/>
          <a:lstStyle/>
          <a:p>
            <a:fld id="{4EF52A9E-4645-4B82-BA96-90D7219747F8}" type="datetime1">
              <a:rPr lang="LID4096" smtClean="0"/>
              <a:t>10/12/24</a:t>
            </a:fld>
            <a:endParaRPr lang="en-AT"/>
          </a:p>
        </p:txBody>
      </p:sp>
      <p:sp>
        <p:nvSpPr>
          <p:cNvPr id="8" name="Footer Placeholder 7">
            <a:extLst>
              <a:ext uri="{FF2B5EF4-FFF2-40B4-BE49-F238E27FC236}">
                <a16:creationId xmlns:a16="http://schemas.microsoft.com/office/drawing/2014/main" id="{BDD3FA25-EB22-046A-18B1-D3646F4332B9}"/>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A84BAAB6-5A3A-791E-52B7-E0587A88E765}"/>
              </a:ext>
            </a:extLst>
          </p:cNvPr>
          <p:cNvSpPr>
            <a:spLocks noGrp="1"/>
          </p:cNvSpPr>
          <p:nvPr>
            <p:ph type="sldNum" sz="quarter" idx="12"/>
          </p:nvPr>
        </p:nvSpPr>
        <p:spPr/>
        <p:txBody>
          <a:bodyPr/>
          <a:lstStyle/>
          <a:p>
            <a:fld id="{91C283B5-2C9F-F847-A776-96E733D2A747}" type="slidenum">
              <a:rPr lang="en-AT" smtClean="0"/>
              <a:t>‹#›</a:t>
            </a:fld>
            <a:endParaRPr lang="en-AT"/>
          </a:p>
        </p:txBody>
      </p:sp>
      <p:sp>
        <p:nvSpPr>
          <p:cNvPr id="10" name="TextBox 9">
            <a:extLst>
              <a:ext uri="{FF2B5EF4-FFF2-40B4-BE49-F238E27FC236}">
                <a16:creationId xmlns:a16="http://schemas.microsoft.com/office/drawing/2014/main" id="{EDD51C1B-B97E-CEAB-0492-C3C50CC5B1D4}"/>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20217456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0D37-2968-B509-2D73-0D4C75ABB745}"/>
              </a:ext>
            </a:extLst>
          </p:cNvPr>
          <p:cNvSpPr>
            <a:spLocks noGrp="1"/>
          </p:cNvSpPr>
          <p:nvPr>
            <p:ph type="title"/>
          </p:nvPr>
        </p:nvSpPr>
        <p:spPr/>
        <p:txBody>
          <a:bodyPr/>
          <a:lstStyle/>
          <a:p>
            <a:r>
              <a:rPr lang="en-GB"/>
              <a:t>Click to edit Master title style</a:t>
            </a:r>
            <a:endParaRPr lang="en-AT"/>
          </a:p>
        </p:txBody>
      </p:sp>
      <p:sp>
        <p:nvSpPr>
          <p:cNvPr id="3" name="Date Placeholder 2">
            <a:extLst>
              <a:ext uri="{FF2B5EF4-FFF2-40B4-BE49-F238E27FC236}">
                <a16:creationId xmlns:a16="http://schemas.microsoft.com/office/drawing/2014/main" id="{9D22C984-C60C-40ED-4B7D-B78284DC0EB4}"/>
              </a:ext>
            </a:extLst>
          </p:cNvPr>
          <p:cNvSpPr>
            <a:spLocks noGrp="1"/>
          </p:cNvSpPr>
          <p:nvPr>
            <p:ph type="dt" sz="half" idx="10"/>
          </p:nvPr>
        </p:nvSpPr>
        <p:spPr/>
        <p:txBody>
          <a:bodyPr/>
          <a:lstStyle/>
          <a:p>
            <a:fld id="{6E24FC00-F757-464B-8952-F093D19FF26C}" type="datetime1">
              <a:rPr lang="LID4096" smtClean="0"/>
              <a:t>10/12/24</a:t>
            </a:fld>
            <a:endParaRPr lang="en-AT"/>
          </a:p>
        </p:txBody>
      </p:sp>
      <p:sp>
        <p:nvSpPr>
          <p:cNvPr id="4" name="Footer Placeholder 3">
            <a:extLst>
              <a:ext uri="{FF2B5EF4-FFF2-40B4-BE49-F238E27FC236}">
                <a16:creationId xmlns:a16="http://schemas.microsoft.com/office/drawing/2014/main" id="{7664580C-8DC6-240E-BC0D-944C38032FCF}"/>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939B9BA5-AAA7-31B5-2118-01F8CF832C91}"/>
              </a:ext>
            </a:extLst>
          </p:cNvPr>
          <p:cNvSpPr>
            <a:spLocks noGrp="1"/>
          </p:cNvSpPr>
          <p:nvPr>
            <p:ph type="sldNum" sz="quarter" idx="12"/>
          </p:nvPr>
        </p:nvSpPr>
        <p:spPr/>
        <p:txBody>
          <a:bodyPr/>
          <a:lstStyle/>
          <a:p>
            <a:fld id="{91C283B5-2C9F-F847-A776-96E733D2A747}" type="slidenum">
              <a:rPr lang="en-AT" smtClean="0"/>
              <a:t>‹#›</a:t>
            </a:fld>
            <a:endParaRPr lang="en-AT"/>
          </a:p>
        </p:txBody>
      </p:sp>
      <p:sp>
        <p:nvSpPr>
          <p:cNvPr id="6" name="TextBox 5">
            <a:extLst>
              <a:ext uri="{FF2B5EF4-FFF2-40B4-BE49-F238E27FC236}">
                <a16:creationId xmlns:a16="http://schemas.microsoft.com/office/drawing/2014/main" id="{456B4462-14B5-9D9A-D5F3-CB8303A3F86D}"/>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2426035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76FF-AD94-4918-8D88-145E3A3D7A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5DF71-1CD5-4CAD-ADA2-01B05136ED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10824-637E-4D6E-8443-C5265ADEBF79}"/>
              </a:ext>
            </a:extLst>
          </p:cNvPr>
          <p:cNvSpPr>
            <a:spLocks noGrp="1"/>
          </p:cNvSpPr>
          <p:nvPr>
            <p:ph type="dt" sz="half" idx="10"/>
          </p:nvPr>
        </p:nvSpPr>
        <p:spPr/>
        <p:txBody>
          <a:bodyPr/>
          <a:lstStyle/>
          <a:p>
            <a:fld id="{92526EC2-2E97-4DC7-A211-1ECC32BF74D6}" type="datetime1">
              <a:rPr lang="LID4096" smtClean="0"/>
              <a:t>10/12/24</a:t>
            </a:fld>
            <a:endParaRPr lang="en-AT" dirty="0"/>
          </a:p>
        </p:txBody>
      </p:sp>
      <p:sp>
        <p:nvSpPr>
          <p:cNvPr id="5" name="Footer Placeholder 4">
            <a:extLst>
              <a:ext uri="{FF2B5EF4-FFF2-40B4-BE49-F238E27FC236}">
                <a16:creationId xmlns:a16="http://schemas.microsoft.com/office/drawing/2014/main" id="{86674391-2956-404C-A752-4C24206B37CF}"/>
              </a:ext>
            </a:extLst>
          </p:cNvPr>
          <p:cNvSpPr>
            <a:spLocks noGrp="1"/>
          </p:cNvSpPr>
          <p:nvPr>
            <p:ph type="ftr" sz="quarter" idx="11"/>
          </p:nvPr>
        </p:nvSpPr>
        <p:spPr/>
        <p:txBody>
          <a:bodyPr/>
          <a:lstStyle/>
          <a:p>
            <a:endParaRPr lang="en-AT" dirty="0"/>
          </a:p>
        </p:txBody>
      </p:sp>
      <p:sp>
        <p:nvSpPr>
          <p:cNvPr id="6" name="Slide Number Placeholder 5">
            <a:extLst>
              <a:ext uri="{FF2B5EF4-FFF2-40B4-BE49-F238E27FC236}">
                <a16:creationId xmlns:a16="http://schemas.microsoft.com/office/drawing/2014/main" id="{63CC939E-784C-4B6C-B1E0-A0F39A079F59}"/>
              </a:ext>
            </a:extLst>
          </p:cNvPr>
          <p:cNvSpPr>
            <a:spLocks noGrp="1"/>
          </p:cNvSpPr>
          <p:nvPr>
            <p:ph type="sldNum" sz="quarter" idx="12"/>
          </p:nvPr>
        </p:nvSpPr>
        <p:spPr/>
        <p:txBody>
          <a:bodyPr/>
          <a:lstStyle/>
          <a:p>
            <a:fld id="{91C283B5-2C9F-F847-A776-96E733D2A747}" type="slidenum">
              <a:rPr lang="en-AT" smtClean="0"/>
              <a:pPr/>
              <a:t>‹#›</a:t>
            </a:fld>
            <a:endParaRPr lang="en-AT" dirty="0"/>
          </a:p>
        </p:txBody>
      </p:sp>
      <p:sp>
        <p:nvSpPr>
          <p:cNvPr id="8" name="Text Placeholder 7">
            <a:extLst>
              <a:ext uri="{FF2B5EF4-FFF2-40B4-BE49-F238E27FC236}">
                <a16:creationId xmlns:a16="http://schemas.microsoft.com/office/drawing/2014/main" id="{1B8D52CD-A32E-48B3-8BAD-9EE91BB8E043}"/>
              </a:ext>
            </a:extLst>
          </p:cNvPr>
          <p:cNvSpPr>
            <a:spLocks noGrp="1"/>
          </p:cNvSpPr>
          <p:nvPr>
            <p:ph type="body" sz="quarter" idx="13"/>
          </p:nvPr>
        </p:nvSpPr>
        <p:spPr>
          <a:xfrm>
            <a:off x="0" y="6518727"/>
            <a:ext cx="11353800" cy="347662"/>
          </a:xfrm>
        </p:spPr>
        <p:txBody>
          <a:bodyPr>
            <a:normAutofit/>
          </a:bodyPr>
          <a:lstStyle>
            <a:lvl1pPr marL="0" indent="0">
              <a:buNone/>
              <a:defRPr sz="1400"/>
            </a:lvl1pPr>
          </a:lstStyle>
          <a:p>
            <a:pPr lvl="0"/>
            <a:endParaRPr lang="de-AT" dirty="0"/>
          </a:p>
        </p:txBody>
      </p:sp>
    </p:spTree>
    <p:extLst>
      <p:ext uri="{BB962C8B-B14F-4D97-AF65-F5344CB8AC3E}">
        <p14:creationId xmlns:p14="http://schemas.microsoft.com/office/powerpoint/2010/main" val="28509114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E642FC-D40E-90D4-A06B-CC321B09F760}"/>
              </a:ext>
            </a:extLst>
          </p:cNvPr>
          <p:cNvSpPr>
            <a:spLocks noGrp="1"/>
          </p:cNvSpPr>
          <p:nvPr>
            <p:ph type="dt" sz="half" idx="10"/>
          </p:nvPr>
        </p:nvSpPr>
        <p:spPr/>
        <p:txBody>
          <a:bodyPr/>
          <a:lstStyle/>
          <a:p>
            <a:fld id="{C749002A-A328-4763-A00E-BDEF6E5D98A6}" type="datetime1">
              <a:rPr lang="LID4096" smtClean="0"/>
              <a:t>10/12/24</a:t>
            </a:fld>
            <a:endParaRPr lang="en-AT"/>
          </a:p>
        </p:txBody>
      </p:sp>
      <p:sp>
        <p:nvSpPr>
          <p:cNvPr id="3" name="Footer Placeholder 2">
            <a:extLst>
              <a:ext uri="{FF2B5EF4-FFF2-40B4-BE49-F238E27FC236}">
                <a16:creationId xmlns:a16="http://schemas.microsoft.com/office/drawing/2014/main" id="{4AE2F929-FAD1-8E5F-C5FA-34D9FA35C25B}"/>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3541ADC7-4CF8-11BB-453F-CBB8E71FF880}"/>
              </a:ext>
            </a:extLst>
          </p:cNvPr>
          <p:cNvSpPr>
            <a:spLocks noGrp="1"/>
          </p:cNvSpPr>
          <p:nvPr>
            <p:ph type="sldNum" sz="quarter" idx="12"/>
          </p:nvPr>
        </p:nvSpPr>
        <p:spPr/>
        <p:txBody>
          <a:bodyPr/>
          <a:lstStyle/>
          <a:p>
            <a:fld id="{91C283B5-2C9F-F847-A776-96E733D2A747}" type="slidenum">
              <a:rPr lang="en-AT" smtClean="0"/>
              <a:t>‹#›</a:t>
            </a:fld>
            <a:endParaRPr lang="en-AT"/>
          </a:p>
        </p:txBody>
      </p:sp>
      <p:sp>
        <p:nvSpPr>
          <p:cNvPr id="5" name="TextBox 4">
            <a:extLst>
              <a:ext uri="{FF2B5EF4-FFF2-40B4-BE49-F238E27FC236}">
                <a16:creationId xmlns:a16="http://schemas.microsoft.com/office/drawing/2014/main" id="{6228535B-5654-3715-913C-FDF811D51C38}"/>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28182333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2535-8E33-2AD5-B862-CD647C375E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Content Placeholder 2">
            <a:extLst>
              <a:ext uri="{FF2B5EF4-FFF2-40B4-BE49-F238E27FC236}">
                <a16:creationId xmlns:a16="http://schemas.microsoft.com/office/drawing/2014/main" id="{ED34F651-3699-E1AB-6F54-A879E631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Text Placeholder 3">
            <a:extLst>
              <a:ext uri="{FF2B5EF4-FFF2-40B4-BE49-F238E27FC236}">
                <a16:creationId xmlns:a16="http://schemas.microsoft.com/office/drawing/2014/main" id="{A844E46F-171D-91EC-07DA-36E723B407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6D6D7E-A36F-43BF-710E-56AE8BF9E7D5}"/>
              </a:ext>
            </a:extLst>
          </p:cNvPr>
          <p:cNvSpPr>
            <a:spLocks noGrp="1"/>
          </p:cNvSpPr>
          <p:nvPr>
            <p:ph type="dt" sz="half" idx="10"/>
          </p:nvPr>
        </p:nvSpPr>
        <p:spPr/>
        <p:txBody>
          <a:bodyPr/>
          <a:lstStyle/>
          <a:p>
            <a:fld id="{93A3BBD1-8305-44D2-B1DC-2A3771D4F524}" type="datetime1">
              <a:rPr lang="LID4096" smtClean="0"/>
              <a:t>10/12/24</a:t>
            </a:fld>
            <a:endParaRPr lang="en-AT"/>
          </a:p>
        </p:txBody>
      </p:sp>
      <p:sp>
        <p:nvSpPr>
          <p:cNvPr id="6" name="Footer Placeholder 5">
            <a:extLst>
              <a:ext uri="{FF2B5EF4-FFF2-40B4-BE49-F238E27FC236}">
                <a16:creationId xmlns:a16="http://schemas.microsoft.com/office/drawing/2014/main" id="{1D9E28A8-5A18-3FBF-53DF-FB1055C6E2EA}"/>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673A0C1C-FE17-088E-DCC2-8002665C0B4D}"/>
              </a:ext>
            </a:extLst>
          </p:cNvPr>
          <p:cNvSpPr>
            <a:spLocks noGrp="1"/>
          </p:cNvSpPr>
          <p:nvPr>
            <p:ph type="sldNum" sz="quarter" idx="12"/>
          </p:nvPr>
        </p:nvSpPr>
        <p:spPr/>
        <p:txBody>
          <a:bodyPr/>
          <a:lstStyle/>
          <a:p>
            <a:fld id="{91C283B5-2C9F-F847-A776-96E733D2A747}" type="slidenum">
              <a:rPr lang="en-AT" smtClean="0"/>
              <a:t>‹#›</a:t>
            </a:fld>
            <a:endParaRPr lang="en-AT"/>
          </a:p>
        </p:txBody>
      </p:sp>
      <p:sp>
        <p:nvSpPr>
          <p:cNvPr id="8" name="TextBox 7">
            <a:extLst>
              <a:ext uri="{FF2B5EF4-FFF2-40B4-BE49-F238E27FC236}">
                <a16:creationId xmlns:a16="http://schemas.microsoft.com/office/drawing/2014/main" id="{AEE6BE2F-3835-B6B7-3338-208A63614364}"/>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459251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5E82-02B8-7166-387E-22CCB8A7D4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Picture Placeholder 2">
            <a:extLst>
              <a:ext uri="{FF2B5EF4-FFF2-40B4-BE49-F238E27FC236}">
                <a16:creationId xmlns:a16="http://schemas.microsoft.com/office/drawing/2014/main" id="{64CEC2B8-1943-5349-4422-14AB39F119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BAA110B3-ED28-DE04-D4A9-33CA3B7B4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2742F3-9EB9-60EC-0BE5-20655C8D7FAE}"/>
              </a:ext>
            </a:extLst>
          </p:cNvPr>
          <p:cNvSpPr>
            <a:spLocks noGrp="1"/>
          </p:cNvSpPr>
          <p:nvPr>
            <p:ph type="dt" sz="half" idx="10"/>
          </p:nvPr>
        </p:nvSpPr>
        <p:spPr/>
        <p:txBody>
          <a:bodyPr/>
          <a:lstStyle/>
          <a:p>
            <a:fld id="{A109996A-0DA1-4AB4-B685-894457AA1556}" type="datetime1">
              <a:rPr lang="LID4096" smtClean="0"/>
              <a:t>10/12/24</a:t>
            </a:fld>
            <a:endParaRPr lang="en-AT"/>
          </a:p>
        </p:txBody>
      </p:sp>
      <p:sp>
        <p:nvSpPr>
          <p:cNvPr id="6" name="Footer Placeholder 5">
            <a:extLst>
              <a:ext uri="{FF2B5EF4-FFF2-40B4-BE49-F238E27FC236}">
                <a16:creationId xmlns:a16="http://schemas.microsoft.com/office/drawing/2014/main" id="{5B11D1D9-317A-1908-4AFE-4EA302CCBC33}"/>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7FDE4C5A-C4B2-3B53-0485-12B528A112A4}"/>
              </a:ext>
            </a:extLst>
          </p:cNvPr>
          <p:cNvSpPr>
            <a:spLocks noGrp="1"/>
          </p:cNvSpPr>
          <p:nvPr>
            <p:ph type="sldNum" sz="quarter" idx="12"/>
          </p:nvPr>
        </p:nvSpPr>
        <p:spPr/>
        <p:txBody>
          <a:bodyPr/>
          <a:lstStyle/>
          <a:p>
            <a:fld id="{91C283B5-2C9F-F847-A776-96E733D2A747}" type="slidenum">
              <a:rPr lang="en-AT" smtClean="0"/>
              <a:t>‹#›</a:t>
            </a:fld>
            <a:endParaRPr lang="en-AT"/>
          </a:p>
        </p:txBody>
      </p:sp>
    </p:spTree>
    <p:extLst>
      <p:ext uri="{BB962C8B-B14F-4D97-AF65-F5344CB8AC3E}">
        <p14:creationId xmlns:p14="http://schemas.microsoft.com/office/powerpoint/2010/main" val="31558087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74598-DC73-1CF5-9865-5E7C9A45695A}"/>
              </a:ext>
            </a:extLst>
          </p:cNvPr>
          <p:cNvSpPr>
            <a:spLocks noGrp="1"/>
          </p:cNvSpPr>
          <p:nvPr>
            <p:ph type="title"/>
          </p:nvPr>
        </p:nvSpPr>
        <p:spPr/>
        <p:txBody>
          <a:bodyPr/>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89AD578D-474A-B604-4F82-2203719D4E5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0B5702BC-4A20-DBA0-F9C2-68D24DD08EA8}"/>
              </a:ext>
            </a:extLst>
          </p:cNvPr>
          <p:cNvSpPr>
            <a:spLocks noGrp="1"/>
          </p:cNvSpPr>
          <p:nvPr>
            <p:ph type="dt" sz="half" idx="10"/>
          </p:nvPr>
        </p:nvSpPr>
        <p:spPr/>
        <p:txBody>
          <a:bodyPr/>
          <a:lstStyle/>
          <a:p>
            <a:fld id="{71EE9C15-2B4C-4F8F-ABD7-402D652279A2}" type="datetime1">
              <a:rPr lang="LID4096" smtClean="0"/>
              <a:t>10/12/24</a:t>
            </a:fld>
            <a:endParaRPr lang="en-AT"/>
          </a:p>
        </p:txBody>
      </p:sp>
      <p:sp>
        <p:nvSpPr>
          <p:cNvPr id="5" name="Footer Placeholder 4">
            <a:extLst>
              <a:ext uri="{FF2B5EF4-FFF2-40B4-BE49-F238E27FC236}">
                <a16:creationId xmlns:a16="http://schemas.microsoft.com/office/drawing/2014/main" id="{C8BDEBD3-0506-4DD8-3DA1-3BAA6D14DE65}"/>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2DA413A9-99B5-EE3C-1812-B1E3DDCEDFB8}"/>
              </a:ext>
            </a:extLst>
          </p:cNvPr>
          <p:cNvSpPr>
            <a:spLocks noGrp="1"/>
          </p:cNvSpPr>
          <p:nvPr>
            <p:ph type="sldNum" sz="quarter" idx="12"/>
          </p:nvPr>
        </p:nvSpPr>
        <p:spPr/>
        <p:txBody>
          <a:bodyPr/>
          <a:lstStyle/>
          <a:p>
            <a:fld id="{91C283B5-2C9F-F847-A776-96E733D2A747}" type="slidenum">
              <a:rPr lang="en-AT" smtClean="0"/>
              <a:t>‹#›</a:t>
            </a:fld>
            <a:endParaRPr lang="en-AT"/>
          </a:p>
        </p:txBody>
      </p:sp>
    </p:spTree>
    <p:extLst>
      <p:ext uri="{BB962C8B-B14F-4D97-AF65-F5344CB8AC3E}">
        <p14:creationId xmlns:p14="http://schemas.microsoft.com/office/powerpoint/2010/main" val="28280847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A2BE69-C341-176A-4A93-0BC0D09B7E5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AEEEC9D4-B0AE-52E3-3B89-DDBEFC1ED38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8BD30B1C-56E3-E9EE-E920-F781F3A667C7}"/>
              </a:ext>
            </a:extLst>
          </p:cNvPr>
          <p:cNvSpPr>
            <a:spLocks noGrp="1"/>
          </p:cNvSpPr>
          <p:nvPr>
            <p:ph type="dt" sz="half" idx="10"/>
          </p:nvPr>
        </p:nvSpPr>
        <p:spPr/>
        <p:txBody>
          <a:bodyPr/>
          <a:lstStyle/>
          <a:p>
            <a:fld id="{9DA0D8FA-8526-4386-B6C1-0ABF48773147}" type="datetime1">
              <a:rPr lang="LID4096" smtClean="0"/>
              <a:t>10/12/24</a:t>
            </a:fld>
            <a:endParaRPr lang="en-AT"/>
          </a:p>
        </p:txBody>
      </p:sp>
      <p:sp>
        <p:nvSpPr>
          <p:cNvPr id="5" name="Footer Placeholder 4">
            <a:extLst>
              <a:ext uri="{FF2B5EF4-FFF2-40B4-BE49-F238E27FC236}">
                <a16:creationId xmlns:a16="http://schemas.microsoft.com/office/drawing/2014/main" id="{932D387B-0EAA-A8C6-477C-AD382274C850}"/>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45A3337E-3FDD-4BF3-AC89-04CA7EF723F6}"/>
              </a:ext>
            </a:extLst>
          </p:cNvPr>
          <p:cNvSpPr>
            <a:spLocks noGrp="1"/>
          </p:cNvSpPr>
          <p:nvPr>
            <p:ph type="sldNum" sz="quarter" idx="12"/>
          </p:nvPr>
        </p:nvSpPr>
        <p:spPr/>
        <p:txBody>
          <a:bodyPr/>
          <a:lstStyle/>
          <a:p>
            <a:fld id="{91C283B5-2C9F-F847-A776-96E733D2A747}" type="slidenum">
              <a:rPr lang="en-AT" smtClean="0"/>
              <a:t>‹#›</a:t>
            </a:fld>
            <a:endParaRPr lang="en-AT"/>
          </a:p>
        </p:txBody>
      </p:sp>
    </p:spTree>
    <p:extLst>
      <p:ext uri="{BB962C8B-B14F-4D97-AF65-F5344CB8AC3E}">
        <p14:creationId xmlns:p14="http://schemas.microsoft.com/office/powerpoint/2010/main" val="20562590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0" name="Rechteck 19"/>
          <p:cNvSpPr/>
          <p:nvPr userDrawn="1"/>
        </p:nvSpPr>
        <p:spPr>
          <a:xfrm>
            <a:off x="0" y="1124744"/>
            <a:ext cx="12192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a:p>
        </p:txBody>
      </p:sp>
      <p:sp>
        <p:nvSpPr>
          <p:cNvPr id="13" name="Foliennummernplatzhalter 5"/>
          <p:cNvSpPr>
            <a:spLocks noGrp="1"/>
          </p:cNvSpPr>
          <p:nvPr>
            <p:ph type="sldNum" sz="quarter" idx="12"/>
          </p:nvPr>
        </p:nvSpPr>
        <p:spPr>
          <a:xfrm>
            <a:off x="9011840" y="6381328"/>
            <a:ext cx="2844800" cy="365125"/>
          </a:xfrm>
        </p:spPr>
        <p:txBody>
          <a:bodyPr/>
          <a:lstStyle/>
          <a:p>
            <a:fld id="{7740047A-CEDF-4AB6-BA38-CD95BBE8037E}" type="slidenum">
              <a:rPr lang="de-AT" smtClean="0"/>
              <a:t>‹#›</a:t>
            </a:fld>
            <a:endParaRPr lang="de-AT"/>
          </a:p>
        </p:txBody>
      </p:sp>
      <p:sp>
        <p:nvSpPr>
          <p:cNvPr id="10" name="Titel 1"/>
          <p:cNvSpPr>
            <a:spLocks noGrp="1"/>
          </p:cNvSpPr>
          <p:nvPr>
            <p:ph type="title"/>
          </p:nvPr>
        </p:nvSpPr>
        <p:spPr>
          <a:xfrm>
            <a:off x="321568" y="188641"/>
            <a:ext cx="9134805" cy="715263"/>
          </a:xfrm>
        </p:spPr>
        <p:txBody>
          <a:bodyPr>
            <a:noAutofit/>
          </a:bodyPr>
          <a:lstStyle>
            <a:lvl1pPr algn="l">
              <a:defRPr sz="4267"/>
            </a:lvl1pPr>
          </a:lstStyle>
          <a:p>
            <a:r>
              <a:rPr lang="de-DE" dirty="0"/>
              <a:t>Titelmasterformat durch Klicken bearbeiten</a:t>
            </a:r>
            <a:endParaRPr lang="de-AT" dirty="0"/>
          </a:p>
        </p:txBody>
      </p:sp>
    </p:spTree>
    <p:extLst>
      <p:ext uri="{BB962C8B-B14F-4D97-AF65-F5344CB8AC3E}">
        <p14:creationId xmlns:p14="http://schemas.microsoft.com/office/powerpoint/2010/main" val="3110395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1D62-CB1E-4858-9902-8BA4051118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005AC-3EFE-4499-BACC-A6171B35CA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83E549-CA04-490E-B578-B5CF44272388}"/>
              </a:ext>
            </a:extLst>
          </p:cNvPr>
          <p:cNvSpPr>
            <a:spLocks noGrp="1"/>
          </p:cNvSpPr>
          <p:nvPr>
            <p:ph type="dt" sz="half" idx="10"/>
          </p:nvPr>
        </p:nvSpPr>
        <p:spPr/>
        <p:txBody>
          <a:bodyPr/>
          <a:lstStyle/>
          <a:p>
            <a:fld id="{067170FE-5617-994C-87DE-14D5A4FD93CA}" type="datetimeFigureOut">
              <a:rPr lang="en-AT" smtClean="0"/>
              <a:t>12.10.24</a:t>
            </a:fld>
            <a:endParaRPr lang="en-AT"/>
          </a:p>
        </p:txBody>
      </p:sp>
      <p:sp>
        <p:nvSpPr>
          <p:cNvPr id="5" name="Footer Placeholder 4">
            <a:extLst>
              <a:ext uri="{FF2B5EF4-FFF2-40B4-BE49-F238E27FC236}">
                <a16:creationId xmlns:a16="http://schemas.microsoft.com/office/drawing/2014/main" id="{25473141-E833-4848-BC61-5D0C2457A124}"/>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BCC13354-2E4D-4A98-81A6-E458DD30F713}"/>
              </a:ext>
            </a:extLst>
          </p:cNvPr>
          <p:cNvSpPr>
            <a:spLocks noGrp="1"/>
          </p:cNvSpPr>
          <p:nvPr>
            <p:ph type="sldNum" sz="quarter" idx="12"/>
          </p:nvPr>
        </p:nvSpPr>
        <p:spPr/>
        <p:txBody>
          <a:bodyPr/>
          <a:lstStyle/>
          <a:p>
            <a:fld id="{39BD0559-C9E0-FE49-91CC-9FB9C88CB71F}" type="slidenum">
              <a:rPr lang="en-AT" smtClean="0"/>
              <a:t>‹#›</a:t>
            </a:fld>
            <a:endParaRPr lang="en-AT"/>
          </a:p>
        </p:txBody>
      </p:sp>
    </p:spTree>
    <p:extLst>
      <p:ext uri="{BB962C8B-B14F-4D97-AF65-F5344CB8AC3E}">
        <p14:creationId xmlns:p14="http://schemas.microsoft.com/office/powerpoint/2010/main" val="4176624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5BCB-EFAD-4E89-A376-C94AC9CE8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CBEB32-AF2C-4A4C-A32C-58487695D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BD77D2-16CB-4613-B8D8-24B6E18143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55F428-A054-48C4-BB70-655F247FE698}"/>
              </a:ext>
            </a:extLst>
          </p:cNvPr>
          <p:cNvSpPr>
            <a:spLocks noGrp="1"/>
          </p:cNvSpPr>
          <p:nvPr>
            <p:ph type="dt" sz="half" idx="10"/>
          </p:nvPr>
        </p:nvSpPr>
        <p:spPr/>
        <p:txBody>
          <a:bodyPr/>
          <a:lstStyle/>
          <a:p>
            <a:fld id="{067170FE-5617-994C-87DE-14D5A4FD93CA}" type="datetimeFigureOut">
              <a:rPr lang="en-AT" smtClean="0"/>
              <a:t>12.10.24</a:t>
            </a:fld>
            <a:endParaRPr lang="en-AT"/>
          </a:p>
        </p:txBody>
      </p:sp>
      <p:sp>
        <p:nvSpPr>
          <p:cNvPr id="6" name="Footer Placeholder 5">
            <a:extLst>
              <a:ext uri="{FF2B5EF4-FFF2-40B4-BE49-F238E27FC236}">
                <a16:creationId xmlns:a16="http://schemas.microsoft.com/office/drawing/2014/main" id="{946608BA-7EDF-481A-8246-A07DA1BBEB9B}"/>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0D781F7D-449D-4D90-BD67-904821D8DB59}"/>
              </a:ext>
            </a:extLst>
          </p:cNvPr>
          <p:cNvSpPr>
            <a:spLocks noGrp="1"/>
          </p:cNvSpPr>
          <p:nvPr>
            <p:ph type="sldNum" sz="quarter" idx="12"/>
          </p:nvPr>
        </p:nvSpPr>
        <p:spPr/>
        <p:txBody>
          <a:bodyPr/>
          <a:lstStyle/>
          <a:p>
            <a:fld id="{39BD0559-C9E0-FE49-91CC-9FB9C88CB71F}" type="slidenum">
              <a:rPr lang="en-AT" smtClean="0"/>
              <a:t>‹#›</a:t>
            </a:fld>
            <a:endParaRPr lang="en-AT"/>
          </a:p>
        </p:txBody>
      </p:sp>
      <p:sp>
        <p:nvSpPr>
          <p:cNvPr id="8" name="Text Placeholder 7">
            <a:extLst>
              <a:ext uri="{FF2B5EF4-FFF2-40B4-BE49-F238E27FC236}">
                <a16:creationId xmlns:a16="http://schemas.microsoft.com/office/drawing/2014/main" id="{030CE83C-CBE6-40C4-B269-45CD20CC5DDA}"/>
              </a:ext>
            </a:extLst>
          </p:cNvPr>
          <p:cNvSpPr>
            <a:spLocks noGrp="1"/>
          </p:cNvSpPr>
          <p:nvPr>
            <p:ph type="body" sz="quarter" idx="13"/>
          </p:nvPr>
        </p:nvSpPr>
        <p:spPr>
          <a:xfrm>
            <a:off x="0" y="6518727"/>
            <a:ext cx="6019800" cy="347662"/>
          </a:xfrm>
        </p:spPr>
        <p:txBody>
          <a:bodyPr>
            <a:normAutofit/>
          </a:bodyPr>
          <a:lstStyle>
            <a:lvl1pPr marL="0" indent="0">
              <a:buNone/>
              <a:defRPr sz="1400"/>
            </a:lvl1pPr>
          </a:lstStyle>
          <a:p>
            <a:pPr lvl="0"/>
            <a:endParaRPr lang="de-AT" dirty="0"/>
          </a:p>
        </p:txBody>
      </p:sp>
      <p:sp>
        <p:nvSpPr>
          <p:cNvPr id="9" name="Text Placeholder 7">
            <a:extLst>
              <a:ext uri="{FF2B5EF4-FFF2-40B4-BE49-F238E27FC236}">
                <a16:creationId xmlns:a16="http://schemas.microsoft.com/office/drawing/2014/main" id="{9BABBB12-9A09-4548-A5B1-629620A97D09}"/>
              </a:ext>
            </a:extLst>
          </p:cNvPr>
          <p:cNvSpPr>
            <a:spLocks noGrp="1"/>
          </p:cNvSpPr>
          <p:nvPr>
            <p:ph type="body" sz="quarter" idx="14"/>
          </p:nvPr>
        </p:nvSpPr>
        <p:spPr>
          <a:xfrm>
            <a:off x="6172200" y="6518727"/>
            <a:ext cx="6019800" cy="347662"/>
          </a:xfrm>
        </p:spPr>
        <p:txBody>
          <a:bodyPr>
            <a:normAutofit/>
          </a:bodyPr>
          <a:lstStyle>
            <a:lvl1pPr marL="0" indent="0" algn="r">
              <a:buNone/>
              <a:defRPr sz="1400"/>
            </a:lvl1pPr>
          </a:lstStyle>
          <a:p>
            <a:pPr lvl="0"/>
            <a:endParaRPr lang="de-AT" dirty="0"/>
          </a:p>
        </p:txBody>
      </p:sp>
    </p:spTree>
    <p:extLst>
      <p:ext uri="{BB962C8B-B14F-4D97-AF65-F5344CB8AC3E}">
        <p14:creationId xmlns:p14="http://schemas.microsoft.com/office/powerpoint/2010/main" val="4765921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B56A-010D-4E93-A2B4-292F070B3A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6FB9F-A1CB-4479-BAA5-4889F575A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42A698-69F2-4DE4-8AC2-A1FE01AEDF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EEB5F9-6B1A-42F4-B9AD-82137AE0D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AF45D9-263C-4872-A0E0-8928FC1C84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B8D217-4A71-4DF5-8652-F91405A37B10}"/>
              </a:ext>
            </a:extLst>
          </p:cNvPr>
          <p:cNvSpPr>
            <a:spLocks noGrp="1"/>
          </p:cNvSpPr>
          <p:nvPr>
            <p:ph type="dt" sz="half" idx="10"/>
          </p:nvPr>
        </p:nvSpPr>
        <p:spPr/>
        <p:txBody>
          <a:bodyPr/>
          <a:lstStyle/>
          <a:p>
            <a:fld id="{067170FE-5617-994C-87DE-14D5A4FD93CA}" type="datetimeFigureOut">
              <a:rPr lang="en-AT" smtClean="0"/>
              <a:t>12.10.24</a:t>
            </a:fld>
            <a:endParaRPr lang="en-AT"/>
          </a:p>
        </p:txBody>
      </p:sp>
      <p:sp>
        <p:nvSpPr>
          <p:cNvPr id="8" name="Footer Placeholder 7">
            <a:extLst>
              <a:ext uri="{FF2B5EF4-FFF2-40B4-BE49-F238E27FC236}">
                <a16:creationId xmlns:a16="http://schemas.microsoft.com/office/drawing/2014/main" id="{52FD1EE1-1C4C-4969-A59B-5E9B8C9A9D53}"/>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1BBC99CE-2AD9-4141-AC40-1F167AD0A37F}"/>
              </a:ext>
            </a:extLst>
          </p:cNvPr>
          <p:cNvSpPr>
            <a:spLocks noGrp="1"/>
          </p:cNvSpPr>
          <p:nvPr>
            <p:ph type="sldNum" sz="quarter" idx="12"/>
          </p:nvPr>
        </p:nvSpPr>
        <p:spPr/>
        <p:txBody>
          <a:bodyPr/>
          <a:lstStyle/>
          <a:p>
            <a:fld id="{39BD0559-C9E0-FE49-91CC-9FB9C88CB71F}" type="slidenum">
              <a:rPr lang="en-AT" smtClean="0"/>
              <a:t>‹#›</a:t>
            </a:fld>
            <a:endParaRPr lang="en-AT"/>
          </a:p>
        </p:txBody>
      </p:sp>
    </p:spTree>
    <p:extLst>
      <p:ext uri="{BB962C8B-B14F-4D97-AF65-F5344CB8AC3E}">
        <p14:creationId xmlns:p14="http://schemas.microsoft.com/office/powerpoint/2010/main" val="1727317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752C-02F4-4917-9E64-DBE7236A54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28665F-F7D3-491B-8569-E2F58C6AAB81}"/>
              </a:ext>
            </a:extLst>
          </p:cNvPr>
          <p:cNvSpPr>
            <a:spLocks noGrp="1"/>
          </p:cNvSpPr>
          <p:nvPr>
            <p:ph type="dt" sz="half" idx="10"/>
          </p:nvPr>
        </p:nvSpPr>
        <p:spPr/>
        <p:txBody>
          <a:bodyPr/>
          <a:lstStyle/>
          <a:p>
            <a:fld id="{067170FE-5617-994C-87DE-14D5A4FD93CA}" type="datetimeFigureOut">
              <a:rPr lang="en-AT" smtClean="0"/>
              <a:t>12.10.24</a:t>
            </a:fld>
            <a:endParaRPr lang="en-AT"/>
          </a:p>
        </p:txBody>
      </p:sp>
      <p:sp>
        <p:nvSpPr>
          <p:cNvPr id="4" name="Footer Placeholder 3">
            <a:extLst>
              <a:ext uri="{FF2B5EF4-FFF2-40B4-BE49-F238E27FC236}">
                <a16:creationId xmlns:a16="http://schemas.microsoft.com/office/drawing/2014/main" id="{14931A6A-7FC2-4D1C-9732-077C7C2C2D69}"/>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9226519F-8D34-4689-8E4C-7A0F086E06B4}"/>
              </a:ext>
            </a:extLst>
          </p:cNvPr>
          <p:cNvSpPr>
            <a:spLocks noGrp="1"/>
          </p:cNvSpPr>
          <p:nvPr>
            <p:ph type="sldNum" sz="quarter" idx="12"/>
          </p:nvPr>
        </p:nvSpPr>
        <p:spPr/>
        <p:txBody>
          <a:bodyPr/>
          <a:lstStyle/>
          <a:p>
            <a:fld id="{39BD0559-C9E0-FE49-91CC-9FB9C88CB71F}" type="slidenum">
              <a:rPr lang="en-AT" smtClean="0"/>
              <a:t>‹#›</a:t>
            </a:fld>
            <a:endParaRPr lang="en-AT"/>
          </a:p>
        </p:txBody>
      </p:sp>
    </p:spTree>
    <p:extLst>
      <p:ext uri="{BB962C8B-B14F-4D97-AF65-F5344CB8AC3E}">
        <p14:creationId xmlns:p14="http://schemas.microsoft.com/office/powerpoint/2010/main" val="1886808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52A69C-8807-48AE-83A5-1CAFECD2C939}"/>
              </a:ext>
            </a:extLst>
          </p:cNvPr>
          <p:cNvSpPr>
            <a:spLocks noGrp="1"/>
          </p:cNvSpPr>
          <p:nvPr>
            <p:ph type="dt" sz="half" idx="10"/>
          </p:nvPr>
        </p:nvSpPr>
        <p:spPr/>
        <p:txBody>
          <a:bodyPr/>
          <a:lstStyle/>
          <a:p>
            <a:fld id="{067170FE-5617-994C-87DE-14D5A4FD93CA}" type="datetimeFigureOut">
              <a:rPr lang="en-AT" smtClean="0"/>
              <a:t>12.10.24</a:t>
            </a:fld>
            <a:endParaRPr lang="en-AT"/>
          </a:p>
        </p:txBody>
      </p:sp>
      <p:sp>
        <p:nvSpPr>
          <p:cNvPr id="3" name="Footer Placeholder 2">
            <a:extLst>
              <a:ext uri="{FF2B5EF4-FFF2-40B4-BE49-F238E27FC236}">
                <a16:creationId xmlns:a16="http://schemas.microsoft.com/office/drawing/2014/main" id="{0F1A55EA-10C6-4774-89EA-D727780BA3E8}"/>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18995AF4-E5A4-46E3-88A1-F6402260B178}"/>
              </a:ext>
            </a:extLst>
          </p:cNvPr>
          <p:cNvSpPr>
            <a:spLocks noGrp="1"/>
          </p:cNvSpPr>
          <p:nvPr>
            <p:ph type="sldNum" sz="quarter" idx="12"/>
          </p:nvPr>
        </p:nvSpPr>
        <p:spPr/>
        <p:txBody>
          <a:bodyPr/>
          <a:lstStyle/>
          <a:p>
            <a:fld id="{39BD0559-C9E0-FE49-91CC-9FB9C88CB71F}" type="slidenum">
              <a:rPr lang="en-AT" smtClean="0"/>
              <a:t>‹#›</a:t>
            </a:fld>
            <a:endParaRPr lang="en-AT"/>
          </a:p>
        </p:txBody>
      </p:sp>
    </p:spTree>
    <p:extLst>
      <p:ext uri="{BB962C8B-B14F-4D97-AF65-F5344CB8AC3E}">
        <p14:creationId xmlns:p14="http://schemas.microsoft.com/office/powerpoint/2010/main" val="1848704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C69C-AC69-4865-AE20-F13B965D5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BC8369-BAF9-4050-BCDC-BF32F5B834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A8CEFD-CDF0-4105-9816-C24D18745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BDBC4B-17B3-4EE8-B124-0ADDCEE7B975}"/>
              </a:ext>
            </a:extLst>
          </p:cNvPr>
          <p:cNvSpPr>
            <a:spLocks noGrp="1"/>
          </p:cNvSpPr>
          <p:nvPr>
            <p:ph type="dt" sz="half" idx="10"/>
          </p:nvPr>
        </p:nvSpPr>
        <p:spPr/>
        <p:txBody>
          <a:bodyPr/>
          <a:lstStyle/>
          <a:p>
            <a:fld id="{067170FE-5617-994C-87DE-14D5A4FD93CA}" type="datetimeFigureOut">
              <a:rPr lang="en-AT" smtClean="0"/>
              <a:t>12.10.24</a:t>
            </a:fld>
            <a:endParaRPr lang="en-AT"/>
          </a:p>
        </p:txBody>
      </p:sp>
      <p:sp>
        <p:nvSpPr>
          <p:cNvPr id="6" name="Footer Placeholder 5">
            <a:extLst>
              <a:ext uri="{FF2B5EF4-FFF2-40B4-BE49-F238E27FC236}">
                <a16:creationId xmlns:a16="http://schemas.microsoft.com/office/drawing/2014/main" id="{D1964148-3D01-41EC-A464-934CC3490F98}"/>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40F9FD8F-2501-4CF4-B184-749950D34087}"/>
              </a:ext>
            </a:extLst>
          </p:cNvPr>
          <p:cNvSpPr>
            <a:spLocks noGrp="1"/>
          </p:cNvSpPr>
          <p:nvPr>
            <p:ph type="sldNum" sz="quarter" idx="12"/>
          </p:nvPr>
        </p:nvSpPr>
        <p:spPr/>
        <p:txBody>
          <a:bodyPr/>
          <a:lstStyle/>
          <a:p>
            <a:fld id="{39BD0559-C9E0-FE49-91CC-9FB9C88CB71F}" type="slidenum">
              <a:rPr lang="en-AT" smtClean="0"/>
              <a:t>‹#›</a:t>
            </a:fld>
            <a:endParaRPr lang="en-AT"/>
          </a:p>
        </p:txBody>
      </p:sp>
    </p:spTree>
    <p:extLst>
      <p:ext uri="{BB962C8B-B14F-4D97-AF65-F5344CB8AC3E}">
        <p14:creationId xmlns:p14="http://schemas.microsoft.com/office/powerpoint/2010/main" val="3128609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26AC-B7DB-4495-A31D-139930A9C7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AC8E49-5B57-4570-91F3-94F1656F2C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F9E0CD1-83C4-4EAD-BDFC-BE6B6FE368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BEEA48-E9EB-4657-A4FD-1F72195A2F78}"/>
              </a:ext>
            </a:extLst>
          </p:cNvPr>
          <p:cNvSpPr>
            <a:spLocks noGrp="1"/>
          </p:cNvSpPr>
          <p:nvPr>
            <p:ph type="dt" sz="half" idx="10"/>
          </p:nvPr>
        </p:nvSpPr>
        <p:spPr/>
        <p:txBody>
          <a:bodyPr/>
          <a:lstStyle/>
          <a:p>
            <a:fld id="{067170FE-5617-994C-87DE-14D5A4FD93CA}" type="datetimeFigureOut">
              <a:rPr lang="en-AT" smtClean="0"/>
              <a:t>12.10.24</a:t>
            </a:fld>
            <a:endParaRPr lang="en-AT"/>
          </a:p>
        </p:txBody>
      </p:sp>
      <p:sp>
        <p:nvSpPr>
          <p:cNvPr id="6" name="Footer Placeholder 5">
            <a:extLst>
              <a:ext uri="{FF2B5EF4-FFF2-40B4-BE49-F238E27FC236}">
                <a16:creationId xmlns:a16="http://schemas.microsoft.com/office/drawing/2014/main" id="{67B37040-B371-4CE0-8746-21F51AE4DFFF}"/>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4EF82D48-C973-43FE-92B6-DDE8675BF0C0}"/>
              </a:ext>
            </a:extLst>
          </p:cNvPr>
          <p:cNvSpPr>
            <a:spLocks noGrp="1"/>
          </p:cNvSpPr>
          <p:nvPr>
            <p:ph type="sldNum" sz="quarter" idx="12"/>
          </p:nvPr>
        </p:nvSpPr>
        <p:spPr/>
        <p:txBody>
          <a:bodyPr/>
          <a:lstStyle/>
          <a:p>
            <a:fld id="{39BD0559-C9E0-FE49-91CC-9FB9C88CB71F}" type="slidenum">
              <a:rPr lang="en-AT" smtClean="0"/>
              <a:t>‹#›</a:t>
            </a:fld>
            <a:endParaRPr lang="en-AT"/>
          </a:p>
        </p:txBody>
      </p:sp>
    </p:spTree>
    <p:extLst>
      <p:ext uri="{BB962C8B-B14F-4D97-AF65-F5344CB8AC3E}">
        <p14:creationId xmlns:p14="http://schemas.microsoft.com/office/powerpoint/2010/main" val="107872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A988F9-4A3D-4D6B-9A21-10AF5397B7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342AFD-C888-4D67-928D-D49BF9EF3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D4851-8351-45BF-B6A2-94D57FF833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170FE-5617-994C-87DE-14D5A4FD93CA}" type="datetimeFigureOut">
              <a:rPr lang="en-AT" smtClean="0"/>
              <a:t>12.10.24</a:t>
            </a:fld>
            <a:endParaRPr lang="en-AT" dirty="0"/>
          </a:p>
        </p:txBody>
      </p:sp>
      <p:sp>
        <p:nvSpPr>
          <p:cNvPr id="5" name="Footer Placeholder 4">
            <a:extLst>
              <a:ext uri="{FF2B5EF4-FFF2-40B4-BE49-F238E27FC236}">
                <a16:creationId xmlns:a16="http://schemas.microsoft.com/office/drawing/2014/main" id="{0E8175EF-EFB2-4A46-9318-01B3D013F8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T" dirty="0"/>
          </a:p>
        </p:txBody>
      </p:sp>
      <p:sp>
        <p:nvSpPr>
          <p:cNvPr id="6" name="Slide Number Placeholder 5">
            <a:extLst>
              <a:ext uri="{FF2B5EF4-FFF2-40B4-BE49-F238E27FC236}">
                <a16:creationId xmlns:a16="http://schemas.microsoft.com/office/drawing/2014/main" id="{C9B4B12B-A2FA-4476-AD5C-5EE4688DA5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BD0559-C9E0-FE49-91CC-9FB9C88CB71F}" type="slidenum">
              <a:rPr lang="en-AT" smtClean="0"/>
              <a:t>‹#›</a:t>
            </a:fld>
            <a:endParaRPr lang="en-AT"/>
          </a:p>
        </p:txBody>
      </p:sp>
    </p:spTree>
    <p:extLst>
      <p:ext uri="{BB962C8B-B14F-4D97-AF65-F5344CB8AC3E}">
        <p14:creationId xmlns:p14="http://schemas.microsoft.com/office/powerpoint/2010/main" val="124552614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688" r:id="rId12"/>
    <p:sldLayoutId id="214748367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FBB782-FB4E-08B6-83F7-AFB0D25000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AT" dirty="0"/>
          </a:p>
        </p:txBody>
      </p:sp>
      <p:sp>
        <p:nvSpPr>
          <p:cNvPr id="3" name="Text Placeholder 2">
            <a:extLst>
              <a:ext uri="{FF2B5EF4-FFF2-40B4-BE49-F238E27FC236}">
                <a16:creationId xmlns:a16="http://schemas.microsoft.com/office/drawing/2014/main" id="{DE1501D2-216B-8A76-7D9A-5E8C5E51C6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T" dirty="0"/>
          </a:p>
        </p:txBody>
      </p:sp>
      <p:sp>
        <p:nvSpPr>
          <p:cNvPr id="4" name="Date Placeholder 3">
            <a:extLst>
              <a:ext uri="{FF2B5EF4-FFF2-40B4-BE49-F238E27FC236}">
                <a16:creationId xmlns:a16="http://schemas.microsoft.com/office/drawing/2014/main" id="{8570FD08-559C-CBE9-AF00-AEAA1D262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Nova Light" panose="020F0302020204030204" pitchFamily="34" charset="0"/>
              </a:defRPr>
            </a:lvl1pPr>
          </a:lstStyle>
          <a:p>
            <a:fld id="{282CD244-BF1B-4305-86BE-F96404C20A9F}" type="datetime1">
              <a:rPr lang="LID4096" smtClean="0"/>
              <a:t>10/12/24</a:t>
            </a:fld>
            <a:endParaRPr lang="en-AT" dirty="0"/>
          </a:p>
        </p:txBody>
      </p:sp>
      <p:sp>
        <p:nvSpPr>
          <p:cNvPr id="5" name="Footer Placeholder 4">
            <a:extLst>
              <a:ext uri="{FF2B5EF4-FFF2-40B4-BE49-F238E27FC236}">
                <a16:creationId xmlns:a16="http://schemas.microsoft.com/office/drawing/2014/main" id="{CB9DB8DD-A412-E94F-A3C4-37C38B245B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Nova Light" panose="020F0302020204030204" pitchFamily="34" charset="0"/>
              </a:defRPr>
            </a:lvl1pPr>
          </a:lstStyle>
          <a:p>
            <a:endParaRPr lang="en-AT" dirty="0"/>
          </a:p>
        </p:txBody>
      </p:sp>
      <p:sp>
        <p:nvSpPr>
          <p:cNvPr id="6" name="Slide Number Placeholder 5">
            <a:extLst>
              <a:ext uri="{FF2B5EF4-FFF2-40B4-BE49-F238E27FC236}">
                <a16:creationId xmlns:a16="http://schemas.microsoft.com/office/drawing/2014/main" id="{E904D873-A35B-1600-F0F7-0BF7BAD8EC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Nova Light" panose="020F0302020204030204" pitchFamily="34" charset="0"/>
              </a:defRPr>
            </a:lvl1pPr>
          </a:lstStyle>
          <a:p>
            <a:fld id="{91C283B5-2C9F-F847-A776-96E733D2A747}" type="slidenum">
              <a:rPr lang="en-AT" smtClean="0"/>
              <a:pPr/>
              <a:t>‹#›</a:t>
            </a:fld>
            <a:endParaRPr lang="en-AT" dirty="0"/>
          </a:p>
        </p:txBody>
      </p:sp>
    </p:spTree>
    <p:extLst>
      <p:ext uri="{BB962C8B-B14F-4D97-AF65-F5344CB8AC3E}">
        <p14:creationId xmlns:p14="http://schemas.microsoft.com/office/powerpoint/2010/main" val="388799341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hf sldNum="0" hdr="0" ftr="0" dt="0"/>
  <p:txStyles>
    <p:titleStyle>
      <a:lvl1pPr algn="l" defTabSz="914400" rtl="0" eaLnBrk="1" latinLnBrk="0" hangingPunct="1">
        <a:lnSpc>
          <a:spcPct val="90000"/>
        </a:lnSpc>
        <a:spcBef>
          <a:spcPct val="0"/>
        </a:spcBef>
        <a:buNone/>
        <a:defRPr sz="4400" b="0" i="0" kern="1200">
          <a:solidFill>
            <a:schemeClr val="tx1"/>
          </a:solidFill>
          <a:latin typeface="Arial Nova Light" panose="020F03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ova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ova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ova Light" panose="020F03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ova Light" panose="020F03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ova Light" panose="020F03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0.gif"/><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gif"/><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chart" Target="../charts/chart3.xml"/><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6.jpg"/><Relationship Id="rId5" Type="http://schemas.openxmlformats.org/officeDocument/2006/relationships/image" Target="../media/image21.gif"/><Relationship Id="rId4" Type="http://schemas.openxmlformats.org/officeDocument/2006/relationships/chart" Target="../charts/chart4.xml"/></Relationships>
</file>

<file path=ppt/slides/_rels/slide1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chart" Target="../charts/chart5.xml"/><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6.jpg"/><Relationship Id="rId5" Type="http://schemas.openxmlformats.org/officeDocument/2006/relationships/image" Target="../media/image21.gif"/><Relationship Id="rId4" Type="http://schemas.openxmlformats.org/officeDocument/2006/relationships/chart" Target="../charts/chart6.xm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8.png"/><Relationship Id="rId4" Type="http://schemas.openxmlformats.org/officeDocument/2006/relationships/diagramLayout" Target="../diagrams/layout1.xml"/><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psylab.uni-graz.at/d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hyperlink" Target="https://doi.org/10.1111/nyas.13948" TargetMode="Externa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doi.org/10.1016/j.cobme.2017.09.01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ars.uni-graz.at/p/9000702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ars.uni-graz.at/p/9000702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hyperlink" Target="https://doi.org/10.1093/brain/aws295" TargetMode="External"/><Relationship Id="rId4" Type="http://schemas.openxmlformats.org/officeDocument/2006/relationships/hyperlink" Target="https://en.wikipedia.org/wiki/File:Einstein_brain_-_T.Harvey.p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doi.org/10.1073/pnas.070039597" TargetMode="Externa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surfer.nmr.mgh.harvard.edu/"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101/2024.02.05.579016"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hyperlink" Target="https://github.com/nimaid/mri2stl" TargetMode="Externa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urfer.nmr.mgh.harvard.edu/pub/docs/dmri,fs.pp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ars.uni-graz.at/p/90007026"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hyperlink" Target="https://doi.org/10.1038/nrn1005" TargetMode="Externa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57.jpeg"/><Relationship Id="rId4" Type="http://schemas.openxmlformats.org/officeDocument/2006/relationships/hyperlink" Target="https://juanchaconpsy.wordpress.com/2015/03/02/la-estimulacion-transcraneal-de-corriente-directa-mejora-el-lenguaje-la-capacidad-de-atencion-y-la-memoria-en-el-tdah/"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s://doi.org/10.1016/j.clinph.2017.06.001" TargetMode="External"/><Relationship Id="rId5" Type="http://schemas.openxmlformats.org/officeDocument/2006/relationships/hyperlink" Target="https://doi.org/10.3758/s13414-016-1224-2" TargetMode="Externa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hyperlink" Target="https://www.frontiersin.org/articles/10.3389/fnins.2017.00052/full"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psylab.uni-graz.at/de/labore/tm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4.gif"/><Relationship Id="rId7" Type="http://schemas.openxmlformats.org/officeDocument/2006/relationships/hyperlink" Target="http://de.wiktionary.org/wiki/neuron"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hyperlink" Target="https://creativecommons.org/licenses/by-sa/4.0" TargetMode="External"/><Relationship Id="rId4" Type="http://schemas.openxmlformats.org/officeDocument/2006/relationships/hyperlink" Target="https://en.wikipedia.org/wiki/Faraday%27s_law_of_induction#/media/File:Electromagnetic_induction_-_solenoid_to_loop_-_animation.gi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68.sv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image" Target="../media/image69.png"/><Relationship Id="rId7" Type="http://schemas.openxmlformats.org/officeDocument/2006/relationships/hyperlink" Target="https://de.wiktionary.org/wiki/neuron#/media/Datei:Neuron.sv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juanchaconpsy.wordpress.com/2015/03/02/la-estimulacion-transcraneal-de-corriente-directa-mejora-el-lenguaje-la-capacidad-de-atencion-y-la-memoria-en-el-tdah/" TargetMode="External"/><Relationship Id="rId5" Type="http://schemas.openxmlformats.org/officeDocument/2006/relationships/image" Target="../media/image70.jpg"/><Relationship Id="rId4" Type="http://schemas.openxmlformats.org/officeDocument/2006/relationships/hyperlink" Target="http://de.wiktionary.org/wiki/neuro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hyperlink" Target="https://www.jneurosci.org/content/32/43/14915#media-1" TargetMode="External"/><Relationship Id="rId5" Type="http://schemas.openxmlformats.org/officeDocument/2006/relationships/image" Target="../media/image72.png"/><Relationship Id="rId4" Type="http://schemas.openxmlformats.org/officeDocument/2006/relationships/hyperlink" Target="http://journal.frontiersin.org/article/10.3389/fnins.2016.00173/ful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ars.uni-graz.at/p/9000702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psychologie.uni-graz.at/de/mri-lab/" TargetMode="External"/><Relationship Id="rId5" Type="http://schemas.openxmlformats.org/officeDocument/2006/relationships/image" Target="../media/image10.png"/><Relationship Id="rId4" Type="http://schemas.openxmlformats.org/officeDocument/2006/relationships/hyperlink" Target="https://forschungsinfrastruktur.bmbwf.gv.at/de/fi/mrt-scanner_446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nature.com/scitable/blog/brain-metrics/what_does_fmri_measur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neurovision.uni-graz.at/de/demonstrationen/gehirne/" TargetMode="Externa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doi.org/10.1038/35084005" TargetMode="External"/><Relationship Id="rId5" Type="http://schemas.openxmlformats.org/officeDocument/2006/relationships/image" Target="../media/image16.wmf"/><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5">
            <a:extLst>
              <a:ext uri="{FF2B5EF4-FFF2-40B4-BE49-F238E27FC236}">
                <a16:creationId xmlns:a16="http://schemas.microsoft.com/office/drawing/2014/main" id="{06A66A39-52F6-41B0-8716-47B8819D058A}"/>
              </a:ext>
            </a:extLst>
          </p:cNvPr>
          <p:cNvPicPr>
            <a:picLocks noChangeAspect="1"/>
          </p:cNvPicPr>
          <p:nvPr/>
        </p:nvPicPr>
        <p:blipFill rotWithShape="1">
          <a:blip r:embed="rId3"/>
          <a:srcRect t="9091" r="1381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4B6C6C-E5E8-E733-D3A0-E56690F9BA4A}"/>
              </a:ext>
            </a:extLst>
          </p:cNvPr>
          <p:cNvSpPr>
            <a:spLocks noGrp="1"/>
          </p:cNvSpPr>
          <p:nvPr>
            <p:ph type="ctrTitle"/>
          </p:nvPr>
        </p:nvSpPr>
        <p:spPr>
          <a:xfrm>
            <a:off x="477980" y="1814622"/>
            <a:ext cx="7565353" cy="2446451"/>
          </a:xfrm>
        </p:spPr>
        <p:txBody>
          <a:bodyPr anchor="b">
            <a:noAutofit/>
          </a:bodyPr>
          <a:lstStyle/>
          <a:p>
            <a:pPr algn="l"/>
            <a:r>
              <a:rPr lang="de-AT" sz="1400" dirty="0"/>
              <a:t>PPB.02204UB</a:t>
            </a:r>
            <a:br>
              <a:rPr lang="de-AT" sz="4800" dirty="0"/>
            </a:br>
            <a:r>
              <a:rPr lang="de-AT" sz="4800" dirty="0"/>
              <a:t>Allgemeine Psychologie I</a:t>
            </a:r>
            <a:br>
              <a:rPr lang="de-AT" sz="4800" dirty="0"/>
            </a:br>
            <a:r>
              <a:rPr lang="de-AT" sz="4800" dirty="0"/>
              <a:t>03 – Methoden, Teil 2</a:t>
            </a:r>
          </a:p>
        </p:txBody>
      </p:sp>
      <p:sp>
        <p:nvSpPr>
          <p:cNvPr id="3" name="Subtitle 2">
            <a:extLst>
              <a:ext uri="{FF2B5EF4-FFF2-40B4-BE49-F238E27FC236}">
                <a16:creationId xmlns:a16="http://schemas.microsoft.com/office/drawing/2014/main" id="{8D2B7D97-0D79-95AD-0525-FA71C5816371}"/>
              </a:ext>
            </a:extLst>
          </p:cNvPr>
          <p:cNvSpPr>
            <a:spLocks noGrp="1"/>
          </p:cNvSpPr>
          <p:nvPr>
            <p:ph type="subTitle" idx="1"/>
          </p:nvPr>
        </p:nvSpPr>
        <p:spPr>
          <a:xfrm>
            <a:off x="477980" y="4872922"/>
            <a:ext cx="4023359" cy="1208141"/>
          </a:xfrm>
        </p:spPr>
        <p:txBody>
          <a:bodyPr>
            <a:normAutofit/>
          </a:bodyPr>
          <a:lstStyle/>
          <a:p>
            <a:pPr algn="l"/>
            <a:r>
              <a:rPr lang="de-AT" dirty="0"/>
              <a:t>Natalia </a:t>
            </a:r>
            <a:r>
              <a:rPr lang="de-AT" dirty="0" err="1"/>
              <a:t>Zaretskaya</a:t>
            </a:r>
            <a:endParaRPr lang="de-AT"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4">
            <a:extLst>
              <a:ext uri="{FF2B5EF4-FFF2-40B4-BE49-F238E27FC236}">
                <a16:creationId xmlns:a16="http://schemas.microsoft.com/office/drawing/2014/main" id="{5E72C509-CCA4-440A-AC76-E42E9252A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 y="-1"/>
            <a:ext cx="1631045" cy="139339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6" name="Graphic 5">
            <a:extLst>
              <a:ext uri="{FF2B5EF4-FFF2-40B4-BE49-F238E27FC236}">
                <a16:creationId xmlns:a16="http://schemas.microsoft.com/office/drawing/2014/main" id="{D694D360-1318-4A80-B88B-2F72DB703C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137" y="-255899"/>
            <a:ext cx="2055774" cy="2055774"/>
          </a:xfrm>
          <a:prstGeom prst="rect">
            <a:avLst/>
          </a:prstGeom>
        </p:spPr>
      </p:pic>
    </p:spTree>
    <p:extLst>
      <p:ext uri="{BB962C8B-B14F-4D97-AF65-F5344CB8AC3E}">
        <p14:creationId xmlns:p14="http://schemas.microsoft.com/office/powerpoint/2010/main" val="48149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acquisition</a:t>
            </a:r>
          </a:p>
        </p:txBody>
      </p:sp>
      <p:pic>
        <p:nvPicPr>
          <p:cNvPr id="28" name="Content Placeholder 27"/>
          <p:cNvPicPr>
            <a:picLocks noGrp="1" noChangeAspect="1"/>
          </p:cNvPicPr>
          <p:nvPr>
            <p:ph sz="half" idx="1"/>
          </p:nvPr>
        </p:nvPicPr>
        <p:blipFill>
          <a:blip r:embed="rId3"/>
          <a:srcRect t="-18308" b="-18308"/>
          <a:stretch>
            <a:fillRect/>
          </a:stretch>
        </p:blipFill>
        <p:spPr>
          <a:xfrm flipH="1">
            <a:off x="1981200" y="1600201"/>
            <a:ext cx="4038600" cy="4525963"/>
          </a:xfrm>
          <a:prstGeom prst="rect">
            <a:avLst/>
          </a:prstGeom>
        </p:spPr>
      </p:pic>
      <p:pic>
        <p:nvPicPr>
          <p:cNvPr id="10" name="Content Placeholder 9"/>
          <p:cNvPicPr>
            <a:picLocks noGrp="1" noChangeAspect="1"/>
          </p:cNvPicPr>
          <p:nvPr>
            <p:ph sz="half" idx="2"/>
          </p:nvPr>
        </p:nvPicPr>
        <p:blipFill>
          <a:blip r:embed="rId4"/>
          <a:stretch>
            <a:fillRect/>
          </a:stretch>
        </p:blipFill>
        <p:spPr>
          <a:xfrm>
            <a:off x="6172200" y="2317095"/>
            <a:ext cx="5181600" cy="3368398"/>
          </a:xfrm>
        </p:spPr>
      </p:pic>
      <p:sp>
        <p:nvSpPr>
          <p:cNvPr id="6" name="Rectangle 5"/>
          <p:cNvSpPr/>
          <p:nvPr/>
        </p:nvSpPr>
        <p:spPr>
          <a:xfrm>
            <a:off x="2175432" y="294341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5432" y="310502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175432" y="326664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2175432" y="342825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2175432" y="358987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175432" y="375148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2175432" y="391310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175432" y="407471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2175432" y="423633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175432" y="439794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175432" y="455956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175432" y="472117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2175432" y="488279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338033" y="5650007"/>
            <a:ext cx="2716046" cy="646331"/>
          </a:xfrm>
          <a:prstGeom prst="rect">
            <a:avLst/>
          </a:prstGeom>
          <a:noFill/>
        </p:spPr>
        <p:txBody>
          <a:bodyPr wrap="none" rtlCol="0">
            <a:spAutoFit/>
          </a:bodyPr>
          <a:lstStyle/>
          <a:p>
            <a:r>
              <a:rPr lang="en-US" dirty="0"/>
              <a:t>In-plane resolution 3x3mm</a:t>
            </a:r>
          </a:p>
          <a:p>
            <a:r>
              <a:rPr lang="en-US" dirty="0"/>
              <a:t>Slice thickness 3mm</a:t>
            </a:r>
          </a:p>
        </p:txBody>
      </p:sp>
      <p:sp>
        <p:nvSpPr>
          <p:cNvPr id="31" name="Cube 30"/>
          <p:cNvSpPr/>
          <p:nvPr/>
        </p:nvSpPr>
        <p:spPr>
          <a:xfrm>
            <a:off x="2359537" y="5672418"/>
            <a:ext cx="1583057" cy="614082"/>
          </a:xfrm>
          <a:prstGeom prst="cube">
            <a:avLst>
              <a:gd name="adj" fmla="val 7937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ube 2"/>
          <p:cNvSpPr/>
          <p:nvPr/>
        </p:nvSpPr>
        <p:spPr>
          <a:xfrm>
            <a:off x="8770806" y="5859167"/>
            <a:ext cx="310860" cy="308459"/>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ight Arrow 3"/>
          <p:cNvSpPr/>
          <p:nvPr/>
        </p:nvSpPr>
        <p:spPr>
          <a:xfrm>
            <a:off x="7238868" y="5859167"/>
            <a:ext cx="288239" cy="2669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7664164" y="5798293"/>
            <a:ext cx="1106643" cy="369332"/>
          </a:xfrm>
          <a:prstGeom prst="rect">
            <a:avLst/>
          </a:prstGeom>
          <a:noFill/>
        </p:spPr>
        <p:txBody>
          <a:bodyPr wrap="none" rtlCol="0">
            <a:spAutoFit/>
          </a:bodyPr>
          <a:lstStyle/>
          <a:p>
            <a:r>
              <a:rPr lang="en-US" dirty="0"/>
              <a:t>Voxel size</a:t>
            </a:r>
          </a:p>
        </p:txBody>
      </p:sp>
      <p:pic>
        <p:nvPicPr>
          <p:cNvPr id="9" name="Picture 8"/>
          <p:cNvPicPr>
            <a:picLocks noChangeAspect="1"/>
          </p:cNvPicPr>
          <p:nvPr/>
        </p:nvPicPr>
        <p:blipFill>
          <a:blip r:embed="rId5"/>
          <a:stretch>
            <a:fillRect/>
          </a:stretch>
        </p:blipFill>
        <p:spPr>
          <a:xfrm>
            <a:off x="2489773" y="5559287"/>
            <a:ext cx="1260000" cy="733635"/>
          </a:xfrm>
          <a:prstGeom prst="rect">
            <a:avLst/>
          </a:prstGeom>
          <a:scene3d>
            <a:camera prst="perspectiveFront">
              <a:rot lat="19934794" lon="4034229" rev="18846927"/>
            </a:camera>
            <a:lightRig rig="threePt" dir="t"/>
          </a:scene3d>
        </p:spPr>
      </p:pic>
      <p:pic>
        <p:nvPicPr>
          <p:cNvPr id="24" name="Picture 23" descr="axial_coronal_saggital.gif"/>
          <p:cNvPicPr>
            <a:picLocks noChangeAspect="1"/>
          </p:cNvPicPr>
          <p:nvPr/>
        </p:nvPicPr>
        <p:blipFill rotWithShape="1">
          <a:blip r:embed="rId6">
            <a:extLst>
              <a:ext uri="{28A0092B-C50C-407E-A947-70E740481C1C}">
                <a14:useLocalDpi xmlns:a14="http://schemas.microsoft.com/office/drawing/2010/main" val="0"/>
              </a:ext>
            </a:extLst>
          </a:blip>
          <a:srcRect r="61618" b="11693"/>
          <a:stretch/>
        </p:blipFill>
        <p:spPr>
          <a:xfrm flipH="1">
            <a:off x="6277571" y="1047583"/>
            <a:ext cx="1105416" cy="1095618"/>
          </a:xfrm>
          <a:prstGeom prst="rect">
            <a:avLst/>
          </a:prstGeom>
        </p:spPr>
      </p:pic>
      <p:sp>
        <p:nvSpPr>
          <p:cNvPr id="30" name="Rectangle 29"/>
          <p:cNvSpPr/>
          <p:nvPr/>
        </p:nvSpPr>
        <p:spPr>
          <a:xfrm>
            <a:off x="2175432" y="247160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2175432" y="2633217"/>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2175432" y="279483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Up-Down Arrow 35"/>
          <p:cNvSpPr/>
          <p:nvPr/>
        </p:nvSpPr>
        <p:spPr>
          <a:xfrm>
            <a:off x="5558967" y="4882791"/>
            <a:ext cx="103304" cy="134470"/>
          </a:xfrm>
          <a:prstGeom prst="up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Up-Down Arrow 36"/>
          <p:cNvSpPr/>
          <p:nvPr/>
        </p:nvSpPr>
        <p:spPr>
          <a:xfrm>
            <a:off x="2934289" y="6158451"/>
            <a:ext cx="103304" cy="134470"/>
          </a:xfrm>
          <a:prstGeom prst="up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 name="Up-Down Arrow 37"/>
          <p:cNvSpPr/>
          <p:nvPr/>
        </p:nvSpPr>
        <p:spPr>
          <a:xfrm>
            <a:off x="8813608" y="5943364"/>
            <a:ext cx="178805" cy="215087"/>
          </a:xfrm>
          <a:prstGeom prst="upDownArrow">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9" name="TextBox 38"/>
          <p:cNvSpPr txBox="1"/>
          <p:nvPr/>
        </p:nvSpPr>
        <p:spPr>
          <a:xfrm>
            <a:off x="9285657" y="5859166"/>
            <a:ext cx="1104389" cy="369332"/>
          </a:xfrm>
          <a:prstGeom prst="rect">
            <a:avLst/>
          </a:prstGeom>
          <a:noFill/>
        </p:spPr>
        <p:txBody>
          <a:bodyPr wrap="none" rtlCol="0">
            <a:spAutoFit/>
          </a:bodyPr>
          <a:lstStyle/>
          <a:p>
            <a:r>
              <a:rPr lang="en-US" dirty="0"/>
              <a:t>3x3x3mm</a:t>
            </a:r>
          </a:p>
        </p:txBody>
      </p:sp>
    </p:spTree>
    <p:extLst>
      <p:ext uri="{BB962C8B-B14F-4D97-AF65-F5344CB8AC3E}">
        <p14:creationId xmlns:p14="http://schemas.microsoft.com/office/powerpoint/2010/main" val="1574835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4D </a:t>
            </a:r>
            <a:r>
              <a:rPr lang="en-US" dirty="0" err="1"/>
              <a:t>Datensatz</a:t>
            </a:r>
            <a:endParaRPr lang="en-US" dirty="0"/>
          </a:p>
        </p:txBody>
      </p:sp>
      <p:pic>
        <p:nvPicPr>
          <p:cNvPr id="8" name="Picture 7"/>
          <p:cNvPicPr>
            <a:picLocks noChangeAspect="1"/>
          </p:cNvPicPr>
          <p:nvPr/>
        </p:nvPicPr>
        <p:blipFill>
          <a:blip r:embed="rId3"/>
          <a:stretch>
            <a:fillRect/>
          </a:stretch>
        </p:blipFill>
        <p:spPr>
          <a:xfrm flipH="1">
            <a:off x="4220068" y="1398362"/>
            <a:ext cx="1625600" cy="1333500"/>
          </a:xfrm>
          <a:prstGeom prst="rect">
            <a:avLst/>
          </a:prstGeom>
        </p:spPr>
      </p:pic>
      <p:pic>
        <p:nvPicPr>
          <p:cNvPr id="10" name="Picture 9"/>
          <p:cNvPicPr>
            <a:picLocks noChangeAspect="1"/>
          </p:cNvPicPr>
          <p:nvPr/>
        </p:nvPicPr>
        <p:blipFill>
          <a:blip r:embed="rId3"/>
          <a:stretch>
            <a:fillRect/>
          </a:stretch>
        </p:blipFill>
        <p:spPr>
          <a:xfrm flipH="1">
            <a:off x="4372468" y="1550762"/>
            <a:ext cx="1625600" cy="1333500"/>
          </a:xfrm>
          <a:prstGeom prst="rect">
            <a:avLst/>
          </a:prstGeom>
        </p:spPr>
      </p:pic>
      <p:pic>
        <p:nvPicPr>
          <p:cNvPr id="11" name="Picture 10"/>
          <p:cNvPicPr>
            <a:picLocks noChangeAspect="1"/>
          </p:cNvPicPr>
          <p:nvPr/>
        </p:nvPicPr>
        <p:blipFill>
          <a:blip r:embed="rId3"/>
          <a:stretch>
            <a:fillRect/>
          </a:stretch>
        </p:blipFill>
        <p:spPr>
          <a:xfrm flipH="1">
            <a:off x="4524868" y="1703162"/>
            <a:ext cx="1625600" cy="1333500"/>
          </a:xfrm>
          <a:prstGeom prst="rect">
            <a:avLst/>
          </a:prstGeom>
        </p:spPr>
      </p:pic>
      <p:pic>
        <p:nvPicPr>
          <p:cNvPr id="12" name="Picture 11"/>
          <p:cNvPicPr>
            <a:picLocks noChangeAspect="1"/>
          </p:cNvPicPr>
          <p:nvPr/>
        </p:nvPicPr>
        <p:blipFill>
          <a:blip r:embed="rId3"/>
          <a:stretch>
            <a:fillRect/>
          </a:stretch>
        </p:blipFill>
        <p:spPr>
          <a:xfrm flipH="1">
            <a:off x="4677268" y="1855562"/>
            <a:ext cx="1625600" cy="1333500"/>
          </a:xfrm>
          <a:prstGeom prst="rect">
            <a:avLst/>
          </a:prstGeom>
        </p:spPr>
      </p:pic>
      <p:pic>
        <p:nvPicPr>
          <p:cNvPr id="13" name="Picture 12"/>
          <p:cNvPicPr>
            <a:picLocks noChangeAspect="1"/>
          </p:cNvPicPr>
          <p:nvPr/>
        </p:nvPicPr>
        <p:blipFill>
          <a:blip r:embed="rId3"/>
          <a:stretch>
            <a:fillRect/>
          </a:stretch>
        </p:blipFill>
        <p:spPr>
          <a:xfrm flipH="1">
            <a:off x="4829668" y="2007962"/>
            <a:ext cx="1625600" cy="1333500"/>
          </a:xfrm>
          <a:prstGeom prst="rect">
            <a:avLst/>
          </a:prstGeom>
        </p:spPr>
      </p:pic>
      <p:pic>
        <p:nvPicPr>
          <p:cNvPr id="14" name="Picture 13"/>
          <p:cNvPicPr>
            <a:picLocks noChangeAspect="1"/>
          </p:cNvPicPr>
          <p:nvPr/>
        </p:nvPicPr>
        <p:blipFill>
          <a:blip r:embed="rId3"/>
          <a:stretch>
            <a:fillRect/>
          </a:stretch>
        </p:blipFill>
        <p:spPr>
          <a:xfrm flipH="1">
            <a:off x="4982068" y="2160362"/>
            <a:ext cx="1625600" cy="1333500"/>
          </a:xfrm>
          <a:prstGeom prst="rect">
            <a:avLst/>
          </a:prstGeom>
        </p:spPr>
      </p:pic>
      <p:pic>
        <p:nvPicPr>
          <p:cNvPr id="15" name="Picture 14"/>
          <p:cNvPicPr>
            <a:picLocks noChangeAspect="1"/>
          </p:cNvPicPr>
          <p:nvPr/>
        </p:nvPicPr>
        <p:blipFill>
          <a:blip r:embed="rId3"/>
          <a:stretch>
            <a:fillRect/>
          </a:stretch>
        </p:blipFill>
        <p:spPr>
          <a:xfrm flipH="1">
            <a:off x="5134468" y="2312762"/>
            <a:ext cx="1625600" cy="1333500"/>
          </a:xfrm>
          <a:prstGeom prst="rect">
            <a:avLst/>
          </a:prstGeom>
        </p:spPr>
      </p:pic>
      <p:pic>
        <p:nvPicPr>
          <p:cNvPr id="16" name="Picture 15"/>
          <p:cNvPicPr>
            <a:picLocks noChangeAspect="1"/>
          </p:cNvPicPr>
          <p:nvPr/>
        </p:nvPicPr>
        <p:blipFill>
          <a:blip r:embed="rId3"/>
          <a:stretch>
            <a:fillRect/>
          </a:stretch>
        </p:blipFill>
        <p:spPr>
          <a:xfrm flipH="1">
            <a:off x="5286868" y="2465162"/>
            <a:ext cx="1625600" cy="1333500"/>
          </a:xfrm>
          <a:prstGeom prst="rect">
            <a:avLst/>
          </a:prstGeom>
        </p:spPr>
      </p:pic>
      <p:pic>
        <p:nvPicPr>
          <p:cNvPr id="17" name="Picture 16"/>
          <p:cNvPicPr>
            <a:picLocks noChangeAspect="1"/>
          </p:cNvPicPr>
          <p:nvPr/>
        </p:nvPicPr>
        <p:blipFill>
          <a:blip r:embed="rId3"/>
          <a:stretch>
            <a:fillRect/>
          </a:stretch>
        </p:blipFill>
        <p:spPr>
          <a:xfrm flipH="1">
            <a:off x="5439268" y="2617562"/>
            <a:ext cx="1625600" cy="1333500"/>
          </a:xfrm>
          <a:prstGeom prst="rect">
            <a:avLst/>
          </a:prstGeom>
        </p:spPr>
      </p:pic>
      <p:pic>
        <p:nvPicPr>
          <p:cNvPr id="18" name="Picture 17"/>
          <p:cNvPicPr>
            <a:picLocks noChangeAspect="1"/>
          </p:cNvPicPr>
          <p:nvPr/>
        </p:nvPicPr>
        <p:blipFill>
          <a:blip r:embed="rId3"/>
          <a:stretch>
            <a:fillRect/>
          </a:stretch>
        </p:blipFill>
        <p:spPr>
          <a:xfrm flipH="1">
            <a:off x="5591668" y="2769962"/>
            <a:ext cx="1625600" cy="1333500"/>
          </a:xfrm>
          <a:prstGeom prst="rect">
            <a:avLst/>
          </a:prstGeom>
        </p:spPr>
      </p:pic>
      <p:pic>
        <p:nvPicPr>
          <p:cNvPr id="19" name="Picture 18"/>
          <p:cNvPicPr>
            <a:picLocks noChangeAspect="1"/>
          </p:cNvPicPr>
          <p:nvPr/>
        </p:nvPicPr>
        <p:blipFill>
          <a:blip r:embed="rId3"/>
          <a:stretch>
            <a:fillRect/>
          </a:stretch>
        </p:blipFill>
        <p:spPr>
          <a:xfrm flipH="1">
            <a:off x="5744068" y="2922362"/>
            <a:ext cx="1625600" cy="1333500"/>
          </a:xfrm>
          <a:prstGeom prst="rect">
            <a:avLst/>
          </a:prstGeom>
        </p:spPr>
      </p:pic>
      <p:pic>
        <p:nvPicPr>
          <p:cNvPr id="20" name="Picture 19"/>
          <p:cNvPicPr>
            <a:picLocks noChangeAspect="1"/>
          </p:cNvPicPr>
          <p:nvPr/>
        </p:nvPicPr>
        <p:blipFill>
          <a:blip r:embed="rId3"/>
          <a:stretch>
            <a:fillRect/>
          </a:stretch>
        </p:blipFill>
        <p:spPr>
          <a:xfrm flipH="1">
            <a:off x="5896468" y="3074762"/>
            <a:ext cx="1625600" cy="1333500"/>
          </a:xfrm>
          <a:prstGeom prst="rect">
            <a:avLst/>
          </a:prstGeom>
        </p:spPr>
      </p:pic>
      <p:cxnSp>
        <p:nvCxnSpPr>
          <p:cNvPr id="24" name="Straight Arrow Connector 23"/>
          <p:cNvCxnSpPr/>
          <p:nvPr/>
        </p:nvCxnSpPr>
        <p:spPr>
          <a:xfrm>
            <a:off x="4163368" y="2777222"/>
            <a:ext cx="1676400" cy="1676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4368977" y="3493862"/>
            <a:ext cx="612517" cy="369332"/>
          </a:xfrm>
          <a:prstGeom prst="rect">
            <a:avLst/>
          </a:prstGeom>
          <a:noFill/>
        </p:spPr>
        <p:txBody>
          <a:bodyPr wrap="none" rtlCol="0">
            <a:spAutoFit/>
          </a:bodyPr>
          <a:lstStyle/>
          <a:p>
            <a:r>
              <a:rPr lang="en-US" dirty="0"/>
              <a:t>time</a:t>
            </a:r>
          </a:p>
        </p:txBody>
      </p:sp>
      <p:sp>
        <p:nvSpPr>
          <p:cNvPr id="28" name="TextBox 27"/>
          <p:cNvSpPr txBox="1"/>
          <p:nvPr/>
        </p:nvSpPr>
        <p:spPr>
          <a:xfrm>
            <a:off x="7092528" y="3046622"/>
            <a:ext cx="443676" cy="369332"/>
          </a:xfrm>
          <a:prstGeom prst="rect">
            <a:avLst/>
          </a:prstGeom>
          <a:noFill/>
        </p:spPr>
        <p:txBody>
          <a:bodyPr wrap="none" rtlCol="0">
            <a:spAutoFit/>
          </a:bodyPr>
          <a:lstStyle/>
          <a:p>
            <a:r>
              <a:rPr lang="en-US" dirty="0">
                <a:solidFill>
                  <a:schemeClr val="bg1"/>
                </a:solidFill>
              </a:rPr>
              <a:t>3D</a:t>
            </a:r>
          </a:p>
        </p:txBody>
      </p:sp>
      <p:cxnSp>
        <p:nvCxnSpPr>
          <p:cNvPr id="32" name="Straight Connector 31"/>
          <p:cNvCxnSpPr/>
          <p:nvPr/>
        </p:nvCxnSpPr>
        <p:spPr>
          <a:xfrm>
            <a:off x="7522068" y="3091982"/>
            <a:ext cx="4456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358328" y="2933702"/>
            <a:ext cx="5980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8035745" y="2899682"/>
            <a:ext cx="0" cy="2553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161398" y="2793542"/>
            <a:ext cx="2071225" cy="369332"/>
          </a:xfrm>
          <a:prstGeom prst="rect">
            <a:avLst/>
          </a:prstGeom>
          <a:noFill/>
        </p:spPr>
        <p:txBody>
          <a:bodyPr wrap="none" rtlCol="0">
            <a:spAutoFit/>
          </a:bodyPr>
          <a:lstStyle/>
          <a:p>
            <a:r>
              <a:rPr lang="en-US" dirty="0"/>
              <a:t>Repetition time (TR)</a:t>
            </a:r>
          </a:p>
        </p:txBody>
      </p:sp>
      <p:sp>
        <p:nvSpPr>
          <p:cNvPr id="39" name="Cube 38"/>
          <p:cNvSpPr/>
          <p:nvPr/>
        </p:nvSpPr>
        <p:spPr>
          <a:xfrm flipH="1">
            <a:off x="5998068" y="3646262"/>
            <a:ext cx="152400" cy="152400"/>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41" name="Chart 40"/>
          <p:cNvGraphicFramePr>
            <a:graphicFrameLocks noChangeAspect="1"/>
          </p:cNvGraphicFramePr>
          <p:nvPr/>
        </p:nvGraphicFramePr>
        <p:xfrm>
          <a:off x="2394778" y="4408263"/>
          <a:ext cx="7200000" cy="2382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32234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Experimentelles</a:t>
            </a:r>
            <a:r>
              <a:rPr lang="en-US" dirty="0"/>
              <a:t> Design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6496282"/>
              </p:ext>
            </p:extLst>
          </p:nvPr>
        </p:nvGraphicFramePr>
        <p:xfrm>
          <a:off x="1981200" y="1600199"/>
          <a:ext cx="8229600" cy="5054122"/>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450946">
                <a:tc>
                  <a:txBody>
                    <a:bodyPr/>
                    <a:lstStyle/>
                    <a:p>
                      <a:r>
                        <a:rPr lang="en-US" b="1" i="0" dirty="0" err="1">
                          <a:solidFill>
                            <a:schemeClr val="tx1"/>
                          </a:solidFill>
                          <a:latin typeface="Arial Nova Light" panose="020B0304020202020204" pitchFamily="34" charset="0"/>
                        </a:rPr>
                        <a:t>Bedingung</a:t>
                      </a:r>
                      <a:r>
                        <a:rPr lang="en-US" b="1" i="0" dirty="0">
                          <a:solidFill>
                            <a:schemeClr val="tx1"/>
                          </a:solidFill>
                          <a:latin typeface="Arial Nova Light" panose="020B0304020202020204" pitchFamily="34" charset="0"/>
                        </a:rPr>
                        <a:t> A</a:t>
                      </a:r>
                    </a:p>
                  </a:txBody>
                  <a:tcPr>
                    <a:noFill/>
                  </a:tcPr>
                </a:tc>
                <a:tc>
                  <a:txBody>
                    <a:bodyPr/>
                    <a:lstStyle/>
                    <a:p>
                      <a:r>
                        <a:rPr lang="en-US" b="1" i="0" dirty="0" err="1">
                          <a:solidFill>
                            <a:schemeClr val="tx1"/>
                          </a:solidFill>
                          <a:latin typeface="Arial Nova Light" panose="020B0304020202020204" pitchFamily="34" charset="0"/>
                        </a:rPr>
                        <a:t>Bedingung</a:t>
                      </a:r>
                      <a:r>
                        <a:rPr lang="en-US" b="1" i="0" dirty="0">
                          <a:solidFill>
                            <a:schemeClr val="tx1"/>
                          </a:solidFill>
                          <a:latin typeface="Arial Nova Light" panose="020B0304020202020204" pitchFamily="34" charset="0"/>
                        </a:rPr>
                        <a:t> B</a:t>
                      </a:r>
                    </a:p>
                  </a:txBody>
                  <a:tcPr>
                    <a:noFill/>
                  </a:tcPr>
                </a:tc>
                <a:extLst>
                  <a:ext uri="{0D108BD9-81ED-4DB2-BD59-A6C34878D82A}">
                    <a16:rowId xmlns:a16="http://schemas.microsoft.com/office/drawing/2014/main" val="10000"/>
                  </a:ext>
                </a:extLst>
              </a:tr>
              <a:tr h="1111922">
                <a:tc>
                  <a:txBody>
                    <a:bodyPr/>
                    <a:lstStyle/>
                    <a:p>
                      <a:r>
                        <a:rPr lang="en-US" b="0" i="0" dirty="0">
                          <a:latin typeface="Arial Nova Light" panose="020B0304020202020204" pitchFamily="34" charset="0"/>
                        </a:rPr>
                        <a:t>Checkerboard</a:t>
                      </a:r>
                    </a:p>
                    <a:p>
                      <a:endParaRPr lang="en-US" b="0" i="0" dirty="0">
                        <a:latin typeface="Arial Nova Light" panose="020B0304020202020204" pitchFamily="34" charset="0"/>
                      </a:endParaRPr>
                    </a:p>
                    <a:p>
                      <a:endParaRPr lang="en-US" b="0" i="0" dirty="0">
                        <a:latin typeface="Arial Nova Light" panose="020B0304020202020204" pitchFamily="34" charset="0"/>
                      </a:endParaRPr>
                    </a:p>
                  </a:txBody>
                  <a:tcPr>
                    <a:noFill/>
                  </a:tcPr>
                </a:tc>
                <a:tc>
                  <a:txBody>
                    <a:bodyPr/>
                    <a:lstStyle/>
                    <a:p>
                      <a:r>
                        <a:rPr lang="en-US" b="0" i="0" dirty="0">
                          <a:latin typeface="Arial Nova Light" panose="020B0304020202020204" pitchFamily="34" charset="0"/>
                        </a:rPr>
                        <a:t>Gray background</a:t>
                      </a:r>
                    </a:p>
                  </a:txBody>
                  <a:tcPr>
                    <a:noFill/>
                  </a:tcPr>
                </a:tc>
                <a:extLst>
                  <a:ext uri="{0D108BD9-81ED-4DB2-BD59-A6C34878D82A}">
                    <a16:rowId xmlns:a16="http://schemas.microsoft.com/office/drawing/2014/main" val="10001"/>
                  </a:ext>
                </a:extLst>
              </a:tr>
              <a:tr h="1104042">
                <a:tc>
                  <a:txBody>
                    <a:bodyPr/>
                    <a:lstStyle/>
                    <a:p>
                      <a:r>
                        <a:rPr lang="en-US" b="0" i="0" dirty="0">
                          <a:latin typeface="Arial Nova Light" panose="020B0304020202020204" pitchFamily="34" charset="0"/>
                        </a:rPr>
                        <a:t>Faces</a:t>
                      </a:r>
                    </a:p>
                  </a:txBody>
                  <a:tcPr>
                    <a:noFill/>
                  </a:tcPr>
                </a:tc>
                <a:tc>
                  <a:txBody>
                    <a:bodyPr/>
                    <a:lstStyle/>
                    <a:p>
                      <a:r>
                        <a:rPr lang="en-US" b="0" i="0" dirty="0">
                          <a:latin typeface="Arial Nova Light" panose="020B0304020202020204" pitchFamily="34" charset="0"/>
                        </a:rPr>
                        <a:t>Houses</a:t>
                      </a:r>
                    </a:p>
                  </a:txBody>
                  <a:tcPr>
                    <a:noFill/>
                  </a:tcPr>
                </a:tc>
                <a:extLst>
                  <a:ext uri="{0D108BD9-81ED-4DB2-BD59-A6C34878D82A}">
                    <a16:rowId xmlns:a16="http://schemas.microsoft.com/office/drawing/2014/main" val="10003"/>
                  </a:ext>
                </a:extLst>
              </a:tr>
              <a:tr h="119360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0" dirty="0">
                          <a:latin typeface="Arial Nova Light" panose="020B0304020202020204" pitchFamily="34" charset="0"/>
                        </a:rPr>
                        <a:t>Cola</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i="0" dirty="0">
                        <a:latin typeface="Arial Nova Light" panose="020B0304020202020204" pitchFamily="34" charset="0"/>
                      </a:endParaRPr>
                    </a:p>
                  </a:txBody>
                  <a:tcPr>
                    <a:noFill/>
                  </a:tcPr>
                </a:tc>
                <a:tc>
                  <a:txBody>
                    <a:bodyPr/>
                    <a:lstStyle/>
                    <a:p>
                      <a:r>
                        <a:rPr lang="en-US" b="0" i="0" dirty="0">
                          <a:latin typeface="Arial Nova Light" panose="020B0304020202020204" pitchFamily="34" charset="0"/>
                        </a:rPr>
                        <a:t>Pepsi</a:t>
                      </a:r>
                    </a:p>
                  </a:txBody>
                  <a:tcPr>
                    <a:noFill/>
                  </a:tcPr>
                </a:tc>
                <a:extLst>
                  <a:ext uri="{0D108BD9-81ED-4DB2-BD59-A6C34878D82A}">
                    <a16:rowId xmlns:a16="http://schemas.microsoft.com/office/drawing/2014/main" val="10004"/>
                  </a:ext>
                </a:extLst>
              </a:tr>
              <a:tr h="119360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0" dirty="0" err="1">
                          <a:latin typeface="Arial Nova Light" panose="020B0304020202020204" pitchFamily="34" charset="0"/>
                        </a:rPr>
                        <a:t>Inkongruent</a:t>
                      </a:r>
                      <a:endParaRPr lang="en-US" b="0" i="0" dirty="0">
                        <a:latin typeface="Arial Nova Light" panose="020B0304020202020204" pitchFamily="34" charset="0"/>
                      </a:endParaRPr>
                    </a:p>
                  </a:txBody>
                  <a:tcPr>
                    <a:noFill/>
                  </a:tcPr>
                </a:tc>
                <a:tc>
                  <a:txBody>
                    <a:bodyPr/>
                    <a:lstStyle/>
                    <a:p>
                      <a:r>
                        <a:rPr lang="en-US" b="0" i="0" dirty="0" err="1">
                          <a:latin typeface="Arial Nova Light" panose="020B0304020202020204" pitchFamily="34" charset="0"/>
                        </a:rPr>
                        <a:t>Kongruent</a:t>
                      </a:r>
                      <a:endParaRPr lang="en-US" b="0" i="0" dirty="0">
                        <a:latin typeface="Arial Nova Light" panose="020B0304020202020204" pitchFamily="34" charset="0"/>
                      </a:endParaRPr>
                    </a:p>
                  </a:txBody>
                  <a:tcPr>
                    <a:noFill/>
                  </a:tcPr>
                </a:tc>
                <a:extLst>
                  <a:ext uri="{0D108BD9-81ED-4DB2-BD59-A6C34878D82A}">
                    <a16:rowId xmlns:a16="http://schemas.microsoft.com/office/drawing/2014/main" val="2138729667"/>
                  </a:ext>
                </a:extLst>
              </a:tr>
            </a:tbl>
          </a:graphicData>
        </a:graphic>
      </p:graphicFrame>
      <p:sp>
        <p:nvSpPr>
          <p:cNvPr id="10" name="Rectangle 9"/>
          <p:cNvSpPr/>
          <p:nvPr/>
        </p:nvSpPr>
        <p:spPr>
          <a:xfrm>
            <a:off x="8017872" y="2088100"/>
            <a:ext cx="900000" cy="68254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checkerboard.gi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78238" y="2088099"/>
            <a:ext cx="900000" cy="661500"/>
          </a:xfrm>
          <a:prstGeom prst="rect">
            <a:avLst/>
          </a:prstGeom>
        </p:spPr>
      </p:pic>
      <p:pic>
        <p:nvPicPr>
          <p:cNvPr id="5" name="Picture 4"/>
          <p:cNvPicPr>
            <a:picLocks noChangeAspect="1"/>
          </p:cNvPicPr>
          <p:nvPr/>
        </p:nvPicPr>
        <p:blipFill>
          <a:blip r:embed="rId4"/>
          <a:stretch>
            <a:fillRect/>
          </a:stretch>
        </p:blipFill>
        <p:spPr>
          <a:xfrm>
            <a:off x="3868238" y="3014238"/>
            <a:ext cx="720000" cy="970435"/>
          </a:xfrm>
          <a:prstGeom prst="rect">
            <a:avLst/>
          </a:prstGeom>
        </p:spPr>
      </p:pic>
      <p:pic>
        <p:nvPicPr>
          <p:cNvPr id="6" name="Picture 5"/>
          <p:cNvPicPr>
            <a:picLocks noChangeAspect="1"/>
          </p:cNvPicPr>
          <p:nvPr/>
        </p:nvPicPr>
        <p:blipFill>
          <a:blip r:embed="rId5"/>
          <a:stretch>
            <a:fillRect/>
          </a:stretch>
        </p:blipFill>
        <p:spPr>
          <a:xfrm>
            <a:off x="7603764" y="2998626"/>
            <a:ext cx="1440000" cy="926434"/>
          </a:xfrm>
          <a:prstGeom prst="rect">
            <a:avLst/>
          </a:prstGeom>
        </p:spPr>
      </p:pic>
      <p:pic>
        <p:nvPicPr>
          <p:cNvPr id="7" name="Picture 6"/>
          <p:cNvPicPr>
            <a:picLocks noChangeAspect="1"/>
          </p:cNvPicPr>
          <p:nvPr/>
        </p:nvPicPr>
        <p:blipFill>
          <a:blip r:embed="rId6"/>
          <a:stretch>
            <a:fillRect/>
          </a:stretch>
        </p:blipFill>
        <p:spPr>
          <a:xfrm>
            <a:off x="8198187" y="4219458"/>
            <a:ext cx="539369" cy="1013540"/>
          </a:xfrm>
          <a:prstGeom prst="rect">
            <a:avLst/>
          </a:prstGeom>
        </p:spPr>
      </p:pic>
      <p:pic>
        <p:nvPicPr>
          <p:cNvPr id="12" name="Picture 11"/>
          <p:cNvPicPr>
            <a:picLocks noChangeAspect="1"/>
          </p:cNvPicPr>
          <p:nvPr/>
        </p:nvPicPr>
        <p:blipFill>
          <a:blip r:embed="rId7"/>
          <a:stretch>
            <a:fillRect/>
          </a:stretch>
        </p:blipFill>
        <p:spPr>
          <a:xfrm>
            <a:off x="3958238" y="4140653"/>
            <a:ext cx="540000" cy="893271"/>
          </a:xfrm>
          <a:prstGeom prst="rect">
            <a:avLst/>
          </a:prstGeom>
        </p:spPr>
      </p:pic>
      <p:sp>
        <p:nvSpPr>
          <p:cNvPr id="14" name="Textfeld 3">
            <a:extLst>
              <a:ext uri="{FF2B5EF4-FFF2-40B4-BE49-F238E27FC236}">
                <a16:creationId xmlns:a16="http://schemas.microsoft.com/office/drawing/2014/main" id="{FF7CCDED-115D-4516-B7D9-1647CC4ECE18}"/>
              </a:ext>
            </a:extLst>
          </p:cNvPr>
          <p:cNvSpPr txBox="1"/>
          <p:nvPr/>
        </p:nvSpPr>
        <p:spPr>
          <a:xfrm>
            <a:off x="3423770" y="5257801"/>
            <a:ext cx="1787057" cy="923330"/>
          </a:xfrm>
          <a:prstGeom prst="rect">
            <a:avLst/>
          </a:prstGeom>
          <a:noFill/>
          <a:ln>
            <a:solidFill>
              <a:schemeClr val="tx1"/>
            </a:solidFill>
          </a:ln>
        </p:spPr>
        <p:txBody>
          <a:bodyPr wrap="square" rtlCol="0">
            <a:spAutoFit/>
          </a:bodyPr>
          <a:lstStyle/>
          <a:p>
            <a:r>
              <a:rPr lang="de-AT" dirty="0">
                <a:solidFill>
                  <a:schemeClr val="tx2">
                    <a:lumMod val="60000"/>
                    <a:lumOff val="40000"/>
                  </a:schemeClr>
                </a:solidFill>
              </a:rPr>
              <a:t>Rot</a:t>
            </a:r>
            <a:r>
              <a:rPr lang="de-AT" dirty="0"/>
              <a:t> </a:t>
            </a:r>
            <a:r>
              <a:rPr lang="de-AT" dirty="0">
                <a:solidFill>
                  <a:srgbClr val="FF0000"/>
                </a:solidFill>
              </a:rPr>
              <a:t>Blau</a:t>
            </a:r>
            <a:r>
              <a:rPr lang="de-AT" dirty="0"/>
              <a:t> </a:t>
            </a:r>
            <a:r>
              <a:rPr lang="de-AT" dirty="0">
                <a:solidFill>
                  <a:srgbClr val="FFC000"/>
                </a:solidFill>
              </a:rPr>
              <a:t>Grün</a:t>
            </a:r>
            <a:r>
              <a:rPr lang="de-AT" dirty="0"/>
              <a:t> </a:t>
            </a:r>
            <a:r>
              <a:rPr lang="de-AT" dirty="0">
                <a:solidFill>
                  <a:srgbClr val="92D050"/>
                </a:solidFill>
              </a:rPr>
              <a:t>Gelb</a:t>
            </a:r>
            <a:r>
              <a:rPr lang="de-AT" dirty="0"/>
              <a:t> </a:t>
            </a:r>
            <a:r>
              <a:rPr lang="de-AT" dirty="0">
                <a:solidFill>
                  <a:schemeClr val="tx2">
                    <a:lumMod val="60000"/>
                    <a:lumOff val="40000"/>
                  </a:schemeClr>
                </a:solidFill>
              </a:rPr>
              <a:t>Rot</a:t>
            </a:r>
            <a:r>
              <a:rPr lang="de-AT" dirty="0"/>
              <a:t> </a:t>
            </a:r>
            <a:r>
              <a:rPr lang="de-AT" dirty="0">
                <a:solidFill>
                  <a:srgbClr val="FFC000"/>
                </a:solidFill>
              </a:rPr>
              <a:t>Grün</a:t>
            </a:r>
            <a:r>
              <a:rPr lang="de-AT" dirty="0"/>
              <a:t> </a:t>
            </a:r>
            <a:r>
              <a:rPr lang="de-AT" dirty="0" err="1">
                <a:solidFill>
                  <a:srgbClr val="FF0000"/>
                </a:solidFill>
              </a:rPr>
              <a:t>Grün</a:t>
            </a:r>
            <a:r>
              <a:rPr lang="de-AT" dirty="0"/>
              <a:t> </a:t>
            </a:r>
            <a:r>
              <a:rPr lang="de-AT" dirty="0">
                <a:solidFill>
                  <a:srgbClr val="FFC000"/>
                </a:solidFill>
              </a:rPr>
              <a:t>Blau</a:t>
            </a:r>
            <a:r>
              <a:rPr lang="de-AT" dirty="0"/>
              <a:t> </a:t>
            </a:r>
            <a:r>
              <a:rPr lang="de-AT" dirty="0">
                <a:solidFill>
                  <a:schemeClr val="tx2">
                    <a:lumMod val="60000"/>
                    <a:lumOff val="40000"/>
                  </a:schemeClr>
                </a:solidFill>
              </a:rPr>
              <a:t>Gelb</a:t>
            </a:r>
          </a:p>
        </p:txBody>
      </p:sp>
      <p:sp>
        <p:nvSpPr>
          <p:cNvPr id="16" name="Textfeld 4">
            <a:extLst>
              <a:ext uri="{FF2B5EF4-FFF2-40B4-BE49-F238E27FC236}">
                <a16:creationId xmlns:a16="http://schemas.microsoft.com/office/drawing/2014/main" id="{4D83CC35-B430-4F00-9E8D-4034A8BFFC7F}"/>
              </a:ext>
            </a:extLst>
          </p:cNvPr>
          <p:cNvSpPr txBox="1"/>
          <p:nvPr/>
        </p:nvSpPr>
        <p:spPr>
          <a:xfrm>
            <a:off x="7603764" y="5268514"/>
            <a:ext cx="1860606" cy="923330"/>
          </a:xfrm>
          <a:prstGeom prst="rect">
            <a:avLst/>
          </a:prstGeom>
          <a:noFill/>
          <a:ln>
            <a:solidFill>
              <a:schemeClr val="tx1"/>
            </a:solidFill>
          </a:ln>
        </p:spPr>
        <p:txBody>
          <a:bodyPr wrap="square" rtlCol="0">
            <a:spAutoFit/>
          </a:bodyPr>
          <a:lstStyle/>
          <a:p>
            <a:r>
              <a:rPr lang="de-AT" dirty="0">
                <a:solidFill>
                  <a:srgbClr val="FF0000"/>
                </a:solidFill>
              </a:rPr>
              <a:t>Rot</a:t>
            </a:r>
            <a:r>
              <a:rPr lang="de-AT" dirty="0"/>
              <a:t> </a:t>
            </a:r>
            <a:r>
              <a:rPr lang="de-AT" dirty="0">
                <a:solidFill>
                  <a:schemeClr val="tx2">
                    <a:lumMod val="60000"/>
                    <a:lumOff val="40000"/>
                  </a:schemeClr>
                </a:solidFill>
              </a:rPr>
              <a:t>Blau</a:t>
            </a:r>
            <a:r>
              <a:rPr lang="de-AT" dirty="0"/>
              <a:t> </a:t>
            </a:r>
            <a:r>
              <a:rPr lang="de-AT" dirty="0">
                <a:solidFill>
                  <a:srgbClr val="92D050"/>
                </a:solidFill>
              </a:rPr>
              <a:t>Grün</a:t>
            </a:r>
            <a:r>
              <a:rPr lang="de-AT" dirty="0"/>
              <a:t> </a:t>
            </a:r>
            <a:r>
              <a:rPr lang="de-AT" dirty="0">
                <a:solidFill>
                  <a:srgbClr val="FFC000"/>
                </a:solidFill>
              </a:rPr>
              <a:t>Gelb</a:t>
            </a:r>
            <a:r>
              <a:rPr lang="de-AT" dirty="0"/>
              <a:t> </a:t>
            </a:r>
            <a:r>
              <a:rPr lang="de-AT" dirty="0">
                <a:solidFill>
                  <a:srgbClr val="FF0000"/>
                </a:solidFill>
              </a:rPr>
              <a:t>Rot</a:t>
            </a:r>
            <a:r>
              <a:rPr lang="de-AT" dirty="0"/>
              <a:t> </a:t>
            </a:r>
            <a:r>
              <a:rPr lang="de-AT" dirty="0">
                <a:solidFill>
                  <a:srgbClr val="92D050"/>
                </a:solidFill>
              </a:rPr>
              <a:t>Grün</a:t>
            </a:r>
            <a:r>
              <a:rPr lang="de-AT" dirty="0"/>
              <a:t> </a:t>
            </a:r>
            <a:r>
              <a:rPr lang="de-AT" dirty="0" err="1">
                <a:solidFill>
                  <a:srgbClr val="92D050"/>
                </a:solidFill>
              </a:rPr>
              <a:t>Grün</a:t>
            </a:r>
            <a:r>
              <a:rPr lang="de-AT" dirty="0"/>
              <a:t> </a:t>
            </a:r>
            <a:r>
              <a:rPr lang="de-AT" dirty="0">
                <a:solidFill>
                  <a:schemeClr val="tx2">
                    <a:lumMod val="60000"/>
                    <a:lumOff val="40000"/>
                  </a:schemeClr>
                </a:solidFill>
              </a:rPr>
              <a:t>Blau</a:t>
            </a:r>
            <a:r>
              <a:rPr lang="de-AT" dirty="0"/>
              <a:t> </a:t>
            </a:r>
            <a:r>
              <a:rPr lang="de-AT" dirty="0">
                <a:solidFill>
                  <a:srgbClr val="FFC000"/>
                </a:solidFill>
              </a:rPr>
              <a:t>Gelb</a:t>
            </a:r>
          </a:p>
        </p:txBody>
      </p:sp>
    </p:spTree>
    <p:extLst>
      <p:ext uri="{BB962C8B-B14F-4D97-AF65-F5344CB8AC3E}">
        <p14:creationId xmlns:p14="http://schemas.microsoft.com/office/powerpoint/2010/main" val="1953685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a:graphicFrameLocks/>
          </p:cNvGraphicFramePr>
          <p:nvPr/>
        </p:nvGraphicFramePr>
        <p:xfrm>
          <a:off x="1596000" y="2223000"/>
          <a:ext cx="9000000" cy="2412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err="1"/>
              <a:t>Einfachste</a:t>
            </a:r>
            <a:r>
              <a:rPr lang="en-US" dirty="0"/>
              <a:t> Analyze: </a:t>
            </a:r>
            <a:r>
              <a:rPr lang="en-US" dirty="0" err="1"/>
              <a:t>Statistik</a:t>
            </a:r>
            <a:endParaRPr lang="en-US" dirty="0"/>
          </a:p>
        </p:txBody>
      </p:sp>
      <p:sp>
        <p:nvSpPr>
          <p:cNvPr id="4" name="Rectangle 3"/>
          <p:cNvSpPr/>
          <p:nvPr/>
        </p:nvSpPr>
        <p:spPr>
          <a:xfrm>
            <a:off x="2083261" y="2370108"/>
            <a:ext cx="1391163" cy="1508249"/>
          </a:xfrm>
          <a:prstGeom prst="rect">
            <a:avLst/>
          </a:prstGeom>
          <a:solidFill>
            <a:schemeClr val="accent2">
              <a:alpha val="53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3474423" y="2370108"/>
            <a:ext cx="1388942" cy="150824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63366" y="2380065"/>
            <a:ext cx="1402503" cy="1508249"/>
          </a:xfrm>
          <a:prstGeom prst="rect">
            <a:avLst/>
          </a:prstGeom>
          <a:solidFill>
            <a:schemeClr val="accent2">
              <a:alpha val="53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6265869" y="2380065"/>
            <a:ext cx="1415555" cy="150824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81424" y="2380065"/>
            <a:ext cx="1402503" cy="1508249"/>
          </a:xfrm>
          <a:prstGeom prst="rect">
            <a:avLst/>
          </a:prstGeom>
          <a:solidFill>
            <a:schemeClr val="accent2">
              <a:alpha val="53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9083927" y="2380065"/>
            <a:ext cx="1415555" cy="150824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hart 11"/>
          <p:cNvGraphicFramePr>
            <a:graphicFrameLocks/>
          </p:cNvGraphicFramePr>
          <p:nvPr/>
        </p:nvGraphicFramePr>
        <p:xfrm>
          <a:off x="3408278" y="4635000"/>
          <a:ext cx="5556421" cy="2093122"/>
        </p:xfrm>
        <a:graphic>
          <a:graphicData uri="http://schemas.openxmlformats.org/drawingml/2006/chart">
            <c:chart xmlns:c="http://schemas.openxmlformats.org/drawingml/2006/chart" xmlns:r="http://schemas.openxmlformats.org/officeDocument/2006/relationships" r:id="rId4"/>
          </a:graphicData>
        </a:graphic>
      </p:graphicFrame>
      <p:sp>
        <p:nvSpPr>
          <p:cNvPr id="16" name="Freeform 15"/>
          <p:cNvSpPr>
            <a:spLocks noChangeAspect="1"/>
          </p:cNvSpPr>
          <p:nvPr/>
        </p:nvSpPr>
        <p:spPr>
          <a:xfrm>
            <a:off x="4245513" y="5314481"/>
            <a:ext cx="1800000" cy="1080000"/>
          </a:xfrm>
          <a:custGeom>
            <a:avLst/>
            <a:gdLst>
              <a:gd name="connsiteX0" fmla="*/ 0 w 5522404"/>
              <a:gd name="connsiteY0" fmla="*/ 4256668 h 4268009"/>
              <a:gd name="connsiteX1" fmla="*/ 351529 w 5522404"/>
              <a:gd name="connsiteY1" fmla="*/ 4211307 h 4268009"/>
              <a:gd name="connsiteX2" fmla="*/ 612341 w 5522404"/>
              <a:gd name="connsiteY2" fmla="*/ 4063884 h 4268009"/>
              <a:gd name="connsiteX3" fmla="*/ 918511 w 5522404"/>
              <a:gd name="connsiteY3" fmla="*/ 3780379 h 4268009"/>
              <a:gd name="connsiteX4" fmla="*/ 1167983 w 5522404"/>
              <a:gd name="connsiteY4" fmla="*/ 3360791 h 4268009"/>
              <a:gd name="connsiteX5" fmla="*/ 1440134 w 5522404"/>
              <a:gd name="connsiteY5" fmla="*/ 2805120 h 4268009"/>
              <a:gd name="connsiteX6" fmla="*/ 1655587 w 5522404"/>
              <a:gd name="connsiteY6" fmla="*/ 2249449 h 4268009"/>
              <a:gd name="connsiteX7" fmla="*/ 1939078 w 5522404"/>
              <a:gd name="connsiteY7" fmla="*/ 1455633 h 4268009"/>
              <a:gd name="connsiteX8" fmla="*/ 2177211 w 5522404"/>
              <a:gd name="connsiteY8" fmla="*/ 809240 h 4268009"/>
              <a:gd name="connsiteX9" fmla="*/ 2404003 w 5522404"/>
              <a:gd name="connsiteY9" fmla="*/ 321611 h 4268009"/>
              <a:gd name="connsiteX10" fmla="*/ 2710174 w 5522404"/>
              <a:gd name="connsiteY10" fmla="*/ 26765 h 4268009"/>
              <a:gd name="connsiteX11" fmla="*/ 2868928 w 5522404"/>
              <a:gd name="connsiteY11" fmla="*/ 38105 h 4268009"/>
              <a:gd name="connsiteX12" fmla="*/ 3073042 w 5522404"/>
              <a:gd name="connsiteY12" fmla="*/ 242229 h 4268009"/>
              <a:gd name="connsiteX13" fmla="*/ 3401891 w 5522404"/>
              <a:gd name="connsiteY13" fmla="*/ 888622 h 4268009"/>
              <a:gd name="connsiteX14" fmla="*/ 3571986 w 5522404"/>
              <a:gd name="connsiteY14" fmla="*/ 1421612 h 4268009"/>
              <a:gd name="connsiteX15" fmla="*/ 3957534 w 5522404"/>
              <a:gd name="connsiteY15" fmla="*/ 2453573 h 4268009"/>
              <a:gd name="connsiteX16" fmla="*/ 4263704 w 5522404"/>
              <a:gd name="connsiteY16" fmla="*/ 3168007 h 4268009"/>
              <a:gd name="connsiteX17" fmla="*/ 4660591 w 5522404"/>
              <a:gd name="connsiteY17" fmla="*/ 3814400 h 4268009"/>
              <a:gd name="connsiteX18" fmla="*/ 4864705 w 5522404"/>
              <a:gd name="connsiteY18" fmla="*/ 4007183 h 4268009"/>
              <a:gd name="connsiteX19" fmla="*/ 5068818 w 5522404"/>
              <a:gd name="connsiteY19" fmla="*/ 4154606 h 4268009"/>
              <a:gd name="connsiteX20" fmla="*/ 5340969 w 5522404"/>
              <a:gd name="connsiteY20" fmla="*/ 4245328 h 4268009"/>
              <a:gd name="connsiteX21" fmla="*/ 5522404 w 5522404"/>
              <a:gd name="connsiteY21" fmla="*/ 4268009 h 426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404" h="4268009">
                <a:moveTo>
                  <a:pt x="0" y="4256668"/>
                </a:moveTo>
                <a:cubicBezTo>
                  <a:pt x="124736" y="4250053"/>
                  <a:pt x="249472" y="4243438"/>
                  <a:pt x="351529" y="4211307"/>
                </a:cubicBezTo>
                <a:cubicBezTo>
                  <a:pt x="453586" y="4179176"/>
                  <a:pt x="517844" y="4135705"/>
                  <a:pt x="612341" y="4063884"/>
                </a:cubicBezTo>
                <a:cubicBezTo>
                  <a:pt x="706838" y="3992063"/>
                  <a:pt x="825904" y="3897561"/>
                  <a:pt x="918511" y="3780379"/>
                </a:cubicBezTo>
                <a:cubicBezTo>
                  <a:pt x="1011118" y="3663197"/>
                  <a:pt x="1081046" y="3523334"/>
                  <a:pt x="1167983" y="3360791"/>
                </a:cubicBezTo>
                <a:cubicBezTo>
                  <a:pt x="1254920" y="3198248"/>
                  <a:pt x="1358867" y="2990344"/>
                  <a:pt x="1440134" y="2805120"/>
                </a:cubicBezTo>
                <a:cubicBezTo>
                  <a:pt x="1521401" y="2619896"/>
                  <a:pt x="1572430" y="2474363"/>
                  <a:pt x="1655587" y="2249449"/>
                </a:cubicBezTo>
                <a:cubicBezTo>
                  <a:pt x="1738744" y="2024535"/>
                  <a:pt x="1852141" y="1695668"/>
                  <a:pt x="1939078" y="1455633"/>
                </a:cubicBezTo>
                <a:cubicBezTo>
                  <a:pt x="2026015" y="1215598"/>
                  <a:pt x="2099724" y="998244"/>
                  <a:pt x="2177211" y="809240"/>
                </a:cubicBezTo>
                <a:cubicBezTo>
                  <a:pt x="2254699" y="620236"/>
                  <a:pt x="2315176" y="452023"/>
                  <a:pt x="2404003" y="321611"/>
                </a:cubicBezTo>
                <a:cubicBezTo>
                  <a:pt x="2492830" y="191199"/>
                  <a:pt x="2632687" y="74016"/>
                  <a:pt x="2710174" y="26765"/>
                </a:cubicBezTo>
                <a:cubicBezTo>
                  <a:pt x="2787661" y="-20486"/>
                  <a:pt x="2808450" y="2194"/>
                  <a:pt x="2868928" y="38105"/>
                </a:cubicBezTo>
                <a:cubicBezTo>
                  <a:pt x="2929406" y="74016"/>
                  <a:pt x="2984215" y="100476"/>
                  <a:pt x="3073042" y="242229"/>
                </a:cubicBezTo>
                <a:cubicBezTo>
                  <a:pt x="3161869" y="383982"/>
                  <a:pt x="3318734" y="692058"/>
                  <a:pt x="3401891" y="888622"/>
                </a:cubicBezTo>
                <a:cubicBezTo>
                  <a:pt x="3485048" y="1085186"/>
                  <a:pt x="3479379" y="1160787"/>
                  <a:pt x="3571986" y="1421612"/>
                </a:cubicBezTo>
                <a:cubicBezTo>
                  <a:pt x="3664593" y="1682437"/>
                  <a:pt x="3842248" y="2162507"/>
                  <a:pt x="3957534" y="2453573"/>
                </a:cubicBezTo>
                <a:cubicBezTo>
                  <a:pt x="4072820" y="2744639"/>
                  <a:pt x="4146528" y="2941203"/>
                  <a:pt x="4263704" y="3168007"/>
                </a:cubicBezTo>
                <a:cubicBezTo>
                  <a:pt x="4380880" y="3394811"/>
                  <a:pt x="4560424" y="3674537"/>
                  <a:pt x="4660591" y="3814400"/>
                </a:cubicBezTo>
                <a:cubicBezTo>
                  <a:pt x="4760758" y="3954263"/>
                  <a:pt x="4796667" y="3950482"/>
                  <a:pt x="4864705" y="4007183"/>
                </a:cubicBezTo>
                <a:cubicBezTo>
                  <a:pt x="4932743" y="4063884"/>
                  <a:pt x="4989441" y="4114915"/>
                  <a:pt x="5068818" y="4154606"/>
                </a:cubicBezTo>
                <a:cubicBezTo>
                  <a:pt x="5148195" y="4194297"/>
                  <a:pt x="5265371" y="4226427"/>
                  <a:pt x="5340969" y="4245328"/>
                </a:cubicBezTo>
                <a:cubicBezTo>
                  <a:pt x="5416567" y="4264229"/>
                  <a:pt x="5522404" y="4268009"/>
                  <a:pt x="5522404" y="4268009"/>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a:spLocks noChangeAspect="1"/>
          </p:cNvSpPr>
          <p:nvPr/>
        </p:nvSpPr>
        <p:spPr>
          <a:xfrm>
            <a:off x="5770009" y="5314481"/>
            <a:ext cx="1800000" cy="1080000"/>
          </a:xfrm>
          <a:custGeom>
            <a:avLst/>
            <a:gdLst>
              <a:gd name="connsiteX0" fmla="*/ 0 w 5522404"/>
              <a:gd name="connsiteY0" fmla="*/ 4256668 h 4268009"/>
              <a:gd name="connsiteX1" fmla="*/ 351529 w 5522404"/>
              <a:gd name="connsiteY1" fmla="*/ 4211307 h 4268009"/>
              <a:gd name="connsiteX2" fmla="*/ 612341 w 5522404"/>
              <a:gd name="connsiteY2" fmla="*/ 4063884 h 4268009"/>
              <a:gd name="connsiteX3" fmla="*/ 918511 w 5522404"/>
              <a:gd name="connsiteY3" fmla="*/ 3780379 h 4268009"/>
              <a:gd name="connsiteX4" fmla="*/ 1167983 w 5522404"/>
              <a:gd name="connsiteY4" fmla="*/ 3360791 h 4268009"/>
              <a:gd name="connsiteX5" fmla="*/ 1440134 w 5522404"/>
              <a:gd name="connsiteY5" fmla="*/ 2805120 h 4268009"/>
              <a:gd name="connsiteX6" fmla="*/ 1655587 w 5522404"/>
              <a:gd name="connsiteY6" fmla="*/ 2249449 h 4268009"/>
              <a:gd name="connsiteX7" fmla="*/ 1939078 w 5522404"/>
              <a:gd name="connsiteY7" fmla="*/ 1455633 h 4268009"/>
              <a:gd name="connsiteX8" fmla="*/ 2177211 w 5522404"/>
              <a:gd name="connsiteY8" fmla="*/ 809240 h 4268009"/>
              <a:gd name="connsiteX9" fmla="*/ 2404003 w 5522404"/>
              <a:gd name="connsiteY9" fmla="*/ 321611 h 4268009"/>
              <a:gd name="connsiteX10" fmla="*/ 2710174 w 5522404"/>
              <a:gd name="connsiteY10" fmla="*/ 26765 h 4268009"/>
              <a:gd name="connsiteX11" fmla="*/ 2868928 w 5522404"/>
              <a:gd name="connsiteY11" fmla="*/ 38105 h 4268009"/>
              <a:gd name="connsiteX12" fmla="*/ 3073042 w 5522404"/>
              <a:gd name="connsiteY12" fmla="*/ 242229 h 4268009"/>
              <a:gd name="connsiteX13" fmla="*/ 3401891 w 5522404"/>
              <a:gd name="connsiteY13" fmla="*/ 888622 h 4268009"/>
              <a:gd name="connsiteX14" fmla="*/ 3571986 w 5522404"/>
              <a:gd name="connsiteY14" fmla="*/ 1421612 h 4268009"/>
              <a:gd name="connsiteX15" fmla="*/ 3957534 w 5522404"/>
              <a:gd name="connsiteY15" fmla="*/ 2453573 h 4268009"/>
              <a:gd name="connsiteX16" fmla="*/ 4263704 w 5522404"/>
              <a:gd name="connsiteY16" fmla="*/ 3168007 h 4268009"/>
              <a:gd name="connsiteX17" fmla="*/ 4660591 w 5522404"/>
              <a:gd name="connsiteY17" fmla="*/ 3814400 h 4268009"/>
              <a:gd name="connsiteX18" fmla="*/ 4864705 w 5522404"/>
              <a:gd name="connsiteY18" fmla="*/ 4007183 h 4268009"/>
              <a:gd name="connsiteX19" fmla="*/ 5068818 w 5522404"/>
              <a:gd name="connsiteY19" fmla="*/ 4154606 h 4268009"/>
              <a:gd name="connsiteX20" fmla="*/ 5340969 w 5522404"/>
              <a:gd name="connsiteY20" fmla="*/ 4245328 h 4268009"/>
              <a:gd name="connsiteX21" fmla="*/ 5522404 w 5522404"/>
              <a:gd name="connsiteY21" fmla="*/ 4268009 h 426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404" h="4268009">
                <a:moveTo>
                  <a:pt x="0" y="4256668"/>
                </a:moveTo>
                <a:cubicBezTo>
                  <a:pt x="124736" y="4250053"/>
                  <a:pt x="249472" y="4243438"/>
                  <a:pt x="351529" y="4211307"/>
                </a:cubicBezTo>
                <a:cubicBezTo>
                  <a:pt x="453586" y="4179176"/>
                  <a:pt x="517844" y="4135705"/>
                  <a:pt x="612341" y="4063884"/>
                </a:cubicBezTo>
                <a:cubicBezTo>
                  <a:pt x="706838" y="3992063"/>
                  <a:pt x="825904" y="3897561"/>
                  <a:pt x="918511" y="3780379"/>
                </a:cubicBezTo>
                <a:cubicBezTo>
                  <a:pt x="1011118" y="3663197"/>
                  <a:pt x="1081046" y="3523334"/>
                  <a:pt x="1167983" y="3360791"/>
                </a:cubicBezTo>
                <a:cubicBezTo>
                  <a:pt x="1254920" y="3198248"/>
                  <a:pt x="1358867" y="2990344"/>
                  <a:pt x="1440134" y="2805120"/>
                </a:cubicBezTo>
                <a:cubicBezTo>
                  <a:pt x="1521401" y="2619896"/>
                  <a:pt x="1572430" y="2474363"/>
                  <a:pt x="1655587" y="2249449"/>
                </a:cubicBezTo>
                <a:cubicBezTo>
                  <a:pt x="1738744" y="2024535"/>
                  <a:pt x="1852141" y="1695668"/>
                  <a:pt x="1939078" y="1455633"/>
                </a:cubicBezTo>
                <a:cubicBezTo>
                  <a:pt x="2026015" y="1215598"/>
                  <a:pt x="2099724" y="998244"/>
                  <a:pt x="2177211" y="809240"/>
                </a:cubicBezTo>
                <a:cubicBezTo>
                  <a:pt x="2254699" y="620236"/>
                  <a:pt x="2315176" y="452023"/>
                  <a:pt x="2404003" y="321611"/>
                </a:cubicBezTo>
                <a:cubicBezTo>
                  <a:pt x="2492830" y="191199"/>
                  <a:pt x="2632687" y="74016"/>
                  <a:pt x="2710174" y="26765"/>
                </a:cubicBezTo>
                <a:cubicBezTo>
                  <a:pt x="2787661" y="-20486"/>
                  <a:pt x="2808450" y="2194"/>
                  <a:pt x="2868928" y="38105"/>
                </a:cubicBezTo>
                <a:cubicBezTo>
                  <a:pt x="2929406" y="74016"/>
                  <a:pt x="2984215" y="100476"/>
                  <a:pt x="3073042" y="242229"/>
                </a:cubicBezTo>
                <a:cubicBezTo>
                  <a:pt x="3161869" y="383982"/>
                  <a:pt x="3318734" y="692058"/>
                  <a:pt x="3401891" y="888622"/>
                </a:cubicBezTo>
                <a:cubicBezTo>
                  <a:pt x="3485048" y="1085186"/>
                  <a:pt x="3479379" y="1160787"/>
                  <a:pt x="3571986" y="1421612"/>
                </a:cubicBezTo>
                <a:cubicBezTo>
                  <a:pt x="3664593" y="1682437"/>
                  <a:pt x="3842248" y="2162507"/>
                  <a:pt x="3957534" y="2453573"/>
                </a:cubicBezTo>
                <a:cubicBezTo>
                  <a:pt x="4072820" y="2744639"/>
                  <a:pt x="4146528" y="2941203"/>
                  <a:pt x="4263704" y="3168007"/>
                </a:cubicBezTo>
                <a:cubicBezTo>
                  <a:pt x="4380880" y="3394811"/>
                  <a:pt x="4560424" y="3674537"/>
                  <a:pt x="4660591" y="3814400"/>
                </a:cubicBezTo>
                <a:cubicBezTo>
                  <a:pt x="4760758" y="3954263"/>
                  <a:pt x="4796667" y="3950482"/>
                  <a:pt x="4864705" y="4007183"/>
                </a:cubicBezTo>
                <a:cubicBezTo>
                  <a:pt x="4932743" y="4063884"/>
                  <a:pt x="4989441" y="4114915"/>
                  <a:pt x="5068818" y="4154606"/>
                </a:cubicBezTo>
                <a:cubicBezTo>
                  <a:pt x="5148195" y="4194297"/>
                  <a:pt x="5265371" y="4226427"/>
                  <a:pt x="5340969" y="4245328"/>
                </a:cubicBezTo>
                <a:cubicBezTo>
                  <a:pt x="5416567" y="4264229"/>
                  <a:pt x="5522404" y="4268009"/>
                  <a:pt x="5522404" y="4268009"/>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8" name="Rectangular Callout 17"/>
          <p:cNvSpPr/>
          <p:nvPr/>
        </p:nvSpPr>
        <p:spPr>
          <a:xfrm>
            <a:off x="1981201"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ular Callout 18"/>
          <p:cNvSpPr/>
          <p:nvPr/>
        </p:nvSpPr>
        <p:spPr>
          <a:xfrm>
            <a:off x="3446844"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checkerboard.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9128" y="1616199"/>
            <a:ext cx="900000" cy="661500"/>
          </a:xfrm>
          <a:prstGeom prst="rect">
            <a:avLst/>
          </a:prstGeom>
        </p:spPr>
      </p:pic>
      <p:sp>
        <p:nvSpPr>
          <p:cNvPr id="21" name="Rectangle 20"/>
          <p:cNvSpPr/>
          <p:nvPr/>
        </p:nvSpPr>
        <p:spPr>
          <a:xfrm>
            <a:off x="3527658" y="1626304"/>
            <a:ext cx="900000" cy="68254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epi_example.jpg"/>
          <p:cNvPicPr>
            <a:picLocks noChangeAspect="1"/>
          </p:cNvPicPr>
          <p:nvPr/>
        </p:nvPicPr>
        <p:blipFill rotWithShape="1">
          <a:blip r:embed="rId6">
            <a:extLst>
              <a:ext uri="{28A0092B-C50C-407E-A947-70E740481C1C}">
                <a14:useLocalDpi xmlns:a14="http://schemas.microsoft.com/office/drawing/2010/main" val="0"/>
              </a:ext>
            </a:extLst>
          </a:blip>
          <a:srcRect l="4232" t="41364" r="53418"/>
          <a:stretch/>
        </p:blipFill>
        <p:spPr>
          <a:xfrm>
            <a:off x="1879128" y="4299003"/>
            <a:ext cx="1080000" cy="1104504"/>
          </a:xfrm>
          <a:prstGeom prst="rect">
            <a:avLst/>
          </a:prstGeom>
        </p:spPr>
      </p:pic>
      <p:sp>
        <p:nvSpPr>
          <p:cNvPr id="23" name="Rectangle 22"/>
          <p:cNvSpPr/>
          <p:nvPr/>
        </p:nvSpPr>
        <p:spPr>
          <a:xfrm>
            <a:off x="2279175" y="5284922"/>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5" name="Picture 35" descr="E:\home\andrew\WK\SPMcourse99\Eqn_2t.gif"/>
          <p:cNvPicPr>
            <a:picLocks noChangeAspect="1" noChangeArrowheads="1"/>
          </p:cNvPicPr>
          <p:nvPr/>
        </p:nvPicPr>
        <p:blipFill>
          <a:blip r:embed="rId7">
            <a:duotone>
              <a:prstClr val="black"/>
              <a:srgbClr val="000000">
                <a:tint val="45000"/>
                <a:satMod val="400000"/>
              </a:srgbClr>
            </a:duotone>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84973" y="5120415"/>
            <a:ext cx="2000250" cy="102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1" name="Straight Arrow Connector 10"/>
          <p:cNvCxnSpPr/>
          <p:nvPr/>
        </p:nvCxnSpPr>
        <p:spPr>
          <a:xfrm>
            <a:off x="4131747" y="3674714"/>
            <a:ext cx="853227" cy="14457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5185653" y="3674714"/>
            <a:ext cx="1799570" cy="144570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347794" y="3674713"/>
            <a:ext cx="4512887" cy="15857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5604516" y="3674713"/>
            <a:ext cx="1026884" cy="158572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1" name="Straight Arrow Connector 30"/>
          <p:cNvCxnSpPr/>
          <p:nvPr/>
        </p:nvCxnSpPr>
        <p:spPr>
          <a:xfrm flipH="1">
            <a:off x="6861097" y="3674714"/>
            <a:ext cx="1432232" cy="161020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a:off x="2959128" y="3674713"/>
            <a:ext cx="3456084" cy="163976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05092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79128" y="4299003"/>
            <a:ext cx="1080000" cy="1104504"/>
          </a:xfrm>
          <a:prstGeom prst="rect">
            <a:avLst/>
          </a:prstGeom>
          <a:pattFill prst="lgGrid">
            <a:fgClr>
              <a:schemeClr val="tx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5" name="Chart 4"/>
          <p:cNvGraphicFramePr>
            <a:graphicFrameLocks/>
          </p:cNvGraphicFramePr>
          <p:nvPr/>
        </p:nvGraphicFramePr>
        <p:xfrm>
          <a:off x="1596000" y="2223000"/>
          <a:ext cx="9000000" cy="241200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err="1"/>
              <a:t>Einfachste</a:t>
            </a:r>
            <a:r>
              <a:rPr lang="en-US" dirty="0"/>
              <a:t> Analyze: </a:t>
            </a:r>
            <a:r>
              <a:rPr lang="en-US" dirty="0" err="1"/>
              <a:t>Statistik</a:t>
            </a:r>
            <a:r>
              <a:rPr lang="en-US" dirty="0"/>
              <a:t> pro Voxel</a:t>
            </a:r>
          </a:p>
        </p:txBody>
      </p:sp>
      <p:sp>
        <p:nvSpPr>
          <p:cNvPr id="4" name="Rectangle 3"/>
          <p:cNvSpPr/>
          <p:nvPr/>
        </p:nvSpPr>
        <p:spPr>
          <a:xfrm>
            <a:off x="2083261" y="2370108"/>
            <a:ext cx="1391163" cy="1508249"/>
          </a:xfrm>
          <a:prstGeom prst="rect">
            <a:avLst/>
          </a:prstGeom>
          <a:solidFill>
            <a:schemeClr val="accent2">
              <a:alpha val="53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3474423" y="2370108"/>
            <a:ext cx="1388942" cy="150824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63366" y="2380065"/>
            <a:ext cx="1402503" cy="1508249"/>
          </a:xfrm>
          <a:prstGeom prst="rect">
            <a:avLst/>
          </a:prstGeom>
          <a:solidFill>
            <a:schemeClr val="accent2">
              <a:alpha val="53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6265869" y="2380065"/>
            <a:ext cx="1415555" cy="150824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681424" y="2380065"/>
            <a:ext cx="1402503" cy="1508249"/>
          </a:xfrm>
          <a:prstGeom prst="rect">
            <a:avLst/>
          </a:prstGeom>
          <a:solidFill>
            <a:schemeClr val="accent2">
              <a:alpha val="53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Rectangle 9"/>
          <p:cNvSpPr/>
          <p:nvPr/>
        </p:nvSpPr>
        <p:spPr>
          <a:xfrm>
            <a:off x="9083927" y="2380065"/>
            <a:ext cx="1415555" cy="1508249"/>
          </a:xfrm>
          <a:prstGeom prst="rect">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hart 11"/>
          <p:cNvGraphicFramePr>
            <a:graphicFrameLocks/>
          </p:cNvGraphicFramePr>
          <p:nvPr/>
        </p:nvGraphicFramePr>
        <p:xfrm>
          <a:off x="3408278" y="4635000"/>
          <a:ext cx="5556421" cy="2093122"/>
        </p:xfrm>
        <a:graphic>
          <a:graphicData uri="http://schemas.openxmlformats.org/drawingml/2006/chart">
            <c:chart xmlns:c="http://schemas.openxmlformats.org/drawingml/2006/chart" xmlns:r="http://schemas.openxmlformats.org/officeDocument/2006/relationships" r:id="rId4"/>
          </a:graphicData>
        </a:graphic>
      </p:graphicFrame>
      <p:sp>
        <p:nvSpPr>
          <p:cNvPr id="16" name="Freeform 15"/>
          <p:cNvSpPr>
            <a:spLocks noChangeAspect="1"/>
          </p:cNvSpPr>
          <p:nvPr/>
        </p:nvSpPr>
        <p:spPr>
          <a:xfrm>
            <a:off x="4245513" y="5314481"/>
            <a:ext cx="1800000" cy="1080000"/>
          </a:xfrm>
          <a:custGeom>
            <a:avLst/>
            <a:gdLst>
              <a:gd name="connsiteX0" fmla="*/ 0 w 5522404"/>
              <a:gd name="connsiteY0" fmla="*/ 4256668 h 4268009"/>
              <a:gd name="connsiteX1" fmla="*/ 351529 w 5522404"/>
              <a:gd name="connsiteY1" fmla="*/ 4211307 h 4268009"/>
              <a:gd name="connsiteX2" fmla="*/ 612341 w 5522404"/>
              <a:gd name="connsiteY2" fmla="*/ 4063884 h 4268009"/>
              <a:gd name="connsiteX3" fmla="*/ 918511 w 5522404"/>
              <a:gd name="connsiteY3" fmla="*/ 3780379 h 4268009"/>
              <a:gd name="connsiteX4" fmla="*/ 1167983 w 5522404"/>
              <a:gd name="connsiteY4" fmla="*/ 3360791 h 4268009"/>
              <a:gd name="connsiteX5" fmla="*/ 1440134 w 5522404"/>
              <a:gd name="connsiteY5" fmla="*/ 2805120 h 4268009"/>
              <a:gd name="connsiteX6" fmla="*/ 1655587 w 5522404"/>
              <a:gd name="connsiteY6" fmla="*/ 2249449 h 4268009"/>
              <a:gd name="connsiteX7" fmla="*/ 1939078 w 5522404"/>
              <a:gd name="connsiteY7" fmla="*/ 1455633 h 4268009"/>
              <a:gd name="connsiteX8" fmla="*/ 2177211 w 5522404"/>
              <a:gd name="connsiteY8" fmla="*/ 809240 h 4268009"/>
              <a:gd name="connsiteX9" fmla="*/ 2404003 w 5522404"/>
              <a:gd name="connsiteY9" fmla="*/ 321611 h 4268009"/>
              <a:gd name="connsiteX10" fmla="*/ 2710174 w 5522404"/>
              <a:gd name="connsiteY10" fmla="*/ 26765 h 4268009"/>
              <a:gd name="connsiteX11" fmla="*/ 2868928 w 5522404"/>
              <a:gd name="connsiteY11" fmla="*/ 38105 h 4268009"/>
              <a:gd name="connsiteX12" fmla="*/ 3073042 w 5522404"/>
              <a:gd name="connsiteY12" fmla="*/ 242229 h 4268009"/>
              <a:gd name="connsiteX13" fmla="*/ 3401891 w 5522404"/>
              <a:gd name="connsiteY13" fmla="*/ 888622 h 4268009"/>
              <a:gd name="connsiteX14" fmla="*/ 3571986 w 5522404"/>
              <a:gd name="connsiteY14" fmla="*/ 1421612 h 4268009"/>
              <a:gd name="connsiteX15" fmla="*/ 3957534 w 5522404"/>
              <a:gd name="connsiteY15" fmla="*/ 2453573 h 4268009"/>
              <a:gd name="connsiteX16" fmla="*/ 4263704 w 5522404"/>
              <a:gd name="connsiteY16" fmla="*/ 3168007 h 4268009"/>
              <a:gd name="connsiteX17" fmla="*/ 4660591 w 5522404"/>
              <a:gd name="connsiteY17" fmla="*/ 3814400 h 4268009"/>
              <a:gd name="connsiteX18" fmla="*/ 4864705 w 5522404"/>
              <a:gd name="connsiteY18" fmla="*/ 4007183 h 4268009"/>
              <a:gd name="connsiteX19" fmla="*/ 5068818 w 5522404"/>
              <a:gd name="connsiteY19" fmla="*/ 4154606 h 4268009"/>
              <a:gd name="connsiteX20" fmla="*/ 5340969 w 5522404"/>
              <a:gd name="connsiteY20" fmla="*/ 4245328 h 4268009"/>
              <a:gd name="connsiteX21" fmla="*/ 5522404 w 5522404"/>
              <a:gd name="connsiteY21" fmla="*/ 4268009 h 426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404" h="4268009">
                <a:moveTo>
                  <a:pt x="0" y="4256668"/>
                </a:moveTo>
                <a:cubicBezTo>
                  <a:pt x="124736" y="4250053"/>
                  <a:pt x="249472" y="4243438"/>
                  <a:pt x="351529" y="4211307"/>
                </a:cubicBezTo>
                <a:cubicBezTo>
                  <a:pt x="453586" y="4179176"/>
                  <a:pt x="517844" y="4135705"/>
                  <a:pt x="612341" y="4063884"/>
                </a:cubicBezTo>
                <a:cubicBezTo>
                  <a:pt x="706838" y="3992063"/>
                  <a:pt x="825904" y="3897561"/>
                  <a:pt x="918511" y="3780379"/>
                </a:cubicBezTo>
                <a:cubicBezTo>
                  <a:pt x="1011118" y="3663197"/>
                  <a:pt x="1081046" y="3523334"/>
                  <a:pt x="1167983" y="3360791"/>
                </a:cubicBezTo>
                <a:cubicBezTo>
                  <a:pt x="1254920" y="3198248"/>
                  <a:pt x="1358867" y="2990344"/>
                  <a:pt x="1440134" y="2805120"/>
                </a:cubicBezTo>
                <a:cubicBezTo>
                  <a:pt x="1521401" y="2619896"/>
                  <a:pt x="1572430" y="2474363"/>
                  <a:pt x="1655587" y="2249449"/>
                </a:cubicBezTo>
                <a:cubicBezTo>
                  <a:pt x="1738744" y="2024535"/>
                  <a:pt x="1852141" y="1695668"/>
                  <a:pt x="1939078" y="1455633"/>
                </a:cubicBezTo>
                <a:cubicBezTo>
                  <a:pt x="2026015" y="1215598"/>
                  <a:pt x="2099724" y="998244"/>
                  <a:pt x="2177211" y="809240"/>
                </a:cubicBezTo>
                <a:cubicBezTo>
                  <a:pt x="2254699" y="620236"/>
                  <a:pt x="2315176" y="452023"/>
                  <a:pt x="2404003" y="321611"/>
                </a:cubicBezTo>
                <a:cubicBezTo>
                  <a:pt x="2492830" y="191199"/>
                  <a:pt x="2632687" y="74016"/>
                  <a:pt x="2710174" y="26765"/>
                </a:cubicBezTo>
                <a:cubicBezTo>
                  <a:pt x="2787661" y="-20486"/>
                  <a:pt x="2808450" y="2194"/>
                  <a:pt x="2868928" y="38105"/>
                </a:cubicBezTo>
                <a:cubicBezTo>
                  <a:pt x="2929406" y="74016"/>
                  <a:pt x="2984215" y="100476"/>
                  <a:pt x="3073042" y="242229"/>
                </a:cubicBezTo>
                <a:cubicBezTo>
                  <a:pt x="3161869" y="383982"/>
                  <a:pt x="3318734" y="692058"/>
                  <a:pt x="3401891" y="888622"/>
                </a:cubicBezTo>
                <a:cubicBezTo>
                  <a:pt x="3485048" y="1085186"/>
                  <a:pt x="3479379" y="1160787"/>
                  <a:pt x="3571986" y="1421612"/>
                </a:cubicBezTo>
                <a:cubicBezTo>
                  <a:pt x="3664593" y="1682437"/>
                  <a:pt x="3842248" y="2162507"/>
                  <a:pt x="3957534" y="2453573"/>
                </a:cubicBezTo>
                <a:cubicBezTo>
                  <a:pt x="4072820" y="2744639"/>
                  <a:pt x="4146528" y="2941203"/>
                  <a:pt x="4263704" y="3168007"/>
                </a:cubicBezTo>
                <a:cubicBezTo>
                  <a:pt x="4380880" y="3394811"/>
                  <a:pt x="4560424" y="3674537"/>
                  <a:pt x="4660591" y="3814400"/>
                </a:cubicBezTo>
                <a:cubicBezTo>
                  <a:pt x="4760758" y="3954263"/>
                  <a:pt x="4796667" y="3950482"/>
                  <a:pt x="4864705" y="4007183"/>
                </a:cubicBezTo>
                <a:cubicBezTo>
                  <a:pt x="4932743" y="4063884"/>
                  <a:pt x="4989441" y="4114915"/>
                  <a:pt x="5068818" y="4154606"/>
                </a:cubicBezTo>
                <a:cubicBezTo>
                  <a:pt x="5148195" y="4194297"/>
                  <a:pt x="5265371" y="4226427"/>
                  <a:pt x="5340969" y="4245328"/>
                </a:cubicBezTo>
                <a:cubicBezTo>
                  <a:pt x="5416567" y="4264229"/>
                  <a:pt x="5522404" y="4268009"/>
                  <a:pt x="5522404" y="4268009"/>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a:spLocks noChangeAspect="1"/>
          </p:cNvSpPr>
          <p:nvPr/>
        </p:nvSpPr>
        <p:spPr>
          <a:xfrm>
            <a:off x="5770009" y="5314481"/>
            <a:ext cx="1800000" cy="1080000"/>
          </a:xfrm>
          <a:custGeom>
            <a:avLst/>
            <a:gdLst>
              <a:gd name="connsiteX0" fmla="*/ 0 w 5522404"/>
              <a:gd name="connsiteY0" fmla="*/ 4256668 h 4268009"/>
              <a:gd name="connsiteX1" fmla="*/ 351529 w 5522404"/>
              <a:gd name="connsiteY1" fmla="*/ 4211307 h 4268009"/>
              <a:gd name="connsiteX2" fmla="*/ 612341 w 5522404"/>
              <a:gd name="connsiteY2" fmla="*/ 4063884 h 4268009"/>
              <a:gd name="connsiteX3" fmla="*/ 918511 w 5522404"/>
              <a:gd name="connsiteY3" fmla="*/ 3780379 h 4268009"/>
              <a:gd name="connsiteX4" fmla="*/ 1167983 w 5522404"/>
              <a:gd name="connsiteY4" fmla="*/ 3360791 h 4268009"/>
              <a:gd name="connsiteX5" fmla="*/ 1440134 w 5522404"/>
              <a:gd name="connsiteY5" fmla="*/ 2805120 h 4268009"/>
              <a:gd name="connsiteX6" fmla="*/ 1655587 w 5522404"/>
              <a:gd name="connsiteY6" fmla="*/ 2249449 h 4268009"/>
              <a:gd name="connsiteX7" fmla="*/ 1939078 w 5522404"/>
              <a:gd name="connsiteY7" fmla="*/ 1455633 h 4268009"/>
              <a:gd name="connsiteX8" fmla="*/ 2177211 w 5522404"/>
              <a:gd name="connsiteY8" fmla="*/ 809240 h 4268009"/>
              <a:gd name="connsiteX9" fmla="*/ 2404003 w 5522404"/>
              <a:gd name="connsiteY9" fmla="*/ 321611 h 4268009"/>
              <a:gd name="connsiteX10" fmla="*/ 2710174 w 5522404"/>
              <a:gd name="connsiteY10" fmla="*/ 26765 h 4268009"/>
              <a:gd name="connsiteX11" fmla="*/ 2868928 w 5522404"/>
              <a:gd name="connsiteY11" fmla="*/ 38105 h 4268009"/>
              <a:gd name="connsiteX12" fmla="*/ 3073042 w 5522404"/>
              <a:gd name="connsiteY12" fmla="*/ 242229 h 4268009"/>
              <a:gd name="connsiteX13" fmla="*/ 3401891 w 5522404"/>
              <a:gd name="connsiteY13" fmla="*/ 888622 h 4268009"/>
              <a:gd name="connsiteX14" fmla="*/ 3571986 w 5522404"/>
              <a:gd name="connsiteY14" fmla="*/ 1421612 h 4268009"/>
              <a:gd name="connsiteX15" fmla="*/ 3957534 w 5522404"/>
              <a:gd name="connsiteY15" fmla="*/ 2453573 h 4268009"/>
              <a:gd name="connsiteX16" fmla="*/ 4263704 w 5522404"/>
              <a:gd name="connsiteY16" fmla="*/ 3168007 h 4268009"/>
              <a:gd name="connsiteX17" fmla="*/ 4660591 w 5522404"/>
              <a:gd name="connsiteY17" fmla="*/ 3814400 h 4268009"/>
              <a:gd name="connsiteX18" fmla="*/ 4864705 w 5522404"/>
              <a:gd name="connsiteY18" fmla="*/ 4007183 h 4268009"/>
              <a:gd name="connsiteX19" fmla="*/ 5068818 w 5522404"/>
              <a:gd name="connsiteY19" fmla="*/ 4154606 h 4268009"/>
              <a:gd name="connsiteX20" fmla="*/ 5340969 w 5522404"/>
              <a:gd name="connsiteY20" fmla="*/ 4245328 h 4268009"/>
              <a:gd name="connsiteX21" fmla="*/ 5522404 w 5522404"/>
              <a:gd name="connsiteY21" fmla="*/ 4268009 h 426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522404" h="4268009">
                <a:moveTo>
                  <a:pt x="0" y="4256668"/>
                </a:moveTo>
                <a:cubicBezTo>
                  <a:pt x="124736" y="4250053"/>
                  <a:pt x="249472" y="4243438"/>
                  <a:pt x="351529" y="4211307"/>
                </a:cubicBezTo>
                <a:cubicBezTo>
                  <a:pt x="453586" y="4179176"/>
                  <a:pt x="517844" y="4135705"/>
                  <a:pt x="612341" y="4063884"/>
                </a:cubicBezTo>
                <a:cubicBezTo>
                  <a:pt x="706838" y="3992063"/>
                  <a:pt x="825904" y="3897561"/>
                  <a:pt x="918511" y="3780379"/>
                </a:cubicBezTo>
                <a:cubicBezTo>
                  <a:pt x="1011118" y="3663197"/>
                  <a:pt x="1081046" y="3523334"/>
                  <a:pt x="1167983" y="3360791"/>
                </a:cubicBezTo>
                <a:cubicBezTo>
                  <a:pt x="1254920" y="3198248"/>
                  <a:pt x="1358867" y="2990344"/>
                  <a:pt x="1440134" y="2805120"/>
                </a:cubicBezTo>
                <a:cubicBezTo>
                  <a:pt x="1521401" y="2619896"/>
                  <a:pt x="1572430" y="2474363"/>
                  <a:pt x="1655587" y="2249449"/>
                </a:cubicBezTo>
                <a:cubicBezTo>
                  <a:pt x="1738744" y="2024535"/>
                  <a:pt x="1852141" y="1695668"/>
                  <a:pt x="1939078" y="1455633"/>
                </a:cubicBezTo>
                <a:cubicBezTo>
                  <a:pt x="2026015" y="1215598"/>
                  <a:pt x="2099724" y="998244"/>
                  <a:pt x="2177211" y="809240"/>
                </a:cubicBezTo>
                <a:cubicBezTo>
                  <a:pt x="2254699" y="620236"/>
                  <a:pt x="2315176" y="452023"/>
                  <a:pt x="2404003" y="321611"/>
                </a:cubicBezTo>
                <a:cubicBezTo>
                  <a:pt x="2492830" y="191199"/>
                  <a:pt x="2632687" y="74016"/>
                  <a:pt x="2710174" y="26765"/>
                </a:cubicBezTo>
                <a:cubicBezTo>
                  <a:pt x="2787661" y="-20486"/>
                  <a:pt x="2808450" y="2194"/>
                  <a:pt x="2868928" y="38105"/>
                </a:cubicBezTo>
                <a:cubicBezTo>
                  <a:pt x="2929406" y="74016"/>
                  <a:pt x="2984215" y="100476"/>
                  <a:pt x="3073042" y="242229"/>
                </a:cubicBezTo>
                <a:cubicBezTo>
                  <a:pt x="3161869" y="383982"/>
                  <a:pt x="3318734" y="692058"/>
                  <a:pt x="3401891" y="888622"/>
                </a:cubicBezTo>
                <a:cubicBezTo>
                  <a:pt x="3485048" y="1085186"/>
                  <a:pt x="3479379" y="1160787"/>
                  <a:pt x="3571986" y="1421612"/>
                </a:cubicBezTo>
                <a:cubicBezTo>
                  <a:pt x="3664593" y="1682437"/>
                  <a:pt x="3842248" y="2162507"/>
                  <a:pt x="3957534" y="2453573"/>
                </a:cubicBezTo>
                <a:cubicBezTo>
                  <a:pt x="4072820" y="2744639"/>
                  <a:pt x="4146528" y="2941203"/>
                  <a:pt x="4263704" y="3168007"/>
                </a:cubicBezTo>
                <a:cubicBezTo>
                  <a:pt x="4380880" y="3394811"/>
                  <a:pt x="4560424" y="3674537"/>
                  <a:pt x="4660591" y="3814400"/>
                </a:cubicBezTo>
                <a:cubicBezTo>
                  <a:pt x="4760758" y="3954263"/>
                  <a:pt x="4796667" y="3950482"/>
                  <a:pt x="4864705" y="4007183"/>
                </a:cubicBezTo>
                <a:cubicBezTo>
                  <a:pt x="4932743" y="4063884"/>
                  <a:pt x="4989441" y="4114915"/>
                  <a:pt x="5068818" y="4154606"/>
                </a:cubicBezTo>
                <a:cubicBezTo>
                  <a:pt x="5148195" y="4194297"/>
                  <a:pt x="5265371" y="4226427"/>
                  <a:pt x="5340969" y="4245328"/>
                </a:cubicBezTo>
                <a:cubicBezTo>
                  <a:pt x="5416567" y="4264229"/>
                  <a:pt x="5522404" y="4268009"/>
                  <a:pt x="5522404" y="4268009"/>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8" name="Rectangular Callout 17"/>
          <p:cNvSpPr/>
          <p:nvPr/>
        </p:nvSpPr>
        <p:spPr>
          <a:xfrm>
            <a:off x="1981201"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ular Callout 18"/>
          <p:cNvSpPr/>
          <p:nvPr/>
        </p:nvSpPr>
        <p:spPr>
          <a:xfrm>
            <a:off x="3446844"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checkerboard.gi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9128" y="1616199"/>
            <a:ext cx="900000" cy="661500"/>
          </a:xfrm>
          <a:prstGeom prst="rect">
            <a:avLst/>
          </a:prstGeom>
        </p:spPr>
      </p:pic>
      <p:sp>
        <p:nvSpPr>
          <p:cNvPr id="21" name="Rectangle 20"/>
          <p:cNvSpPr/>
          <p:nvPr/>
        </p:nvSpPr>
        <p:spPr>
          <a:xfrm>
            <a:off x="3527658" y="1626304"/>
            <a:ext cx="900000" cy="68254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2" name="Picture 21" descr="epi_example.jpg"/>
          <p:cNvPicPr>
            <a:picLocks noChangeAspect="1"/>
          </p:cNvPicPr>
          <p:nvPr/>
        </p:nvPicPr>
        <p:blipFill rotWithShape="1">
          <a:blip r:embed="rId6">
            <a:alphaModFix amt="46000"/>
            <a:extLst>
              <a:ext uri="{28A0092B-C50C-407E-A947-70E740481C1C}">
                <a14:useLocalDpi xmlns:a14="http://schemas.microsoft.com/office/drawing/2010/main" val="0"/>
              </a:ext>
            </a:extLst>
          </a:blip>
          <a:srcRect l="4232" t="41364" r="53418"/>
          <a:stretch/>
        </p:blipFill>
        <p:spPr>
          <a:xfrm>
            <a:off x="1879128" y="4299003"/>
            <a:ext cx="1080000" cy="1104504"/>
          </a:xfrm>
          <a:prstGeom prst="rect">
            <a:avLst/>
          </a:prstGeom>
        </p:spPr>
      </p:pic>
      <p:pic>
        <p:nvPicPr>
          <p:cNvPr id="25" name="Picture 35" descr="E:\home\andrew\WK\SPMcourse99\Eqn_2t.gif"/>
          <p:cNvPicPr>
            <a:picLocks noChangeAspect="1" noChangeArrowheads="1"/>
          </p:cNvPicPr>
          <p:nvPr/>
        </p:nvPicPr>
        <p:blipFill>
          <a:blip r:embed="rId7">
            <a:duotone>
              <a:prstClr val="black"/>
              <a:srgbClr val="000000">
                <a:tint val="45000"/>
                <a:satMod val="400000"/>
              </a:srgbClr>
            </a:duotone>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984973" y="5120415"/>
            <a:ext cx="2000250" cy="1025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 name="Picture 28"/>
          <p:cNvPicPr>
            <a:picLocks noChangeAspect="1"/>
          </p:cNvPicPr>
          <p:nvPr/>
        </p:nvPicPr>
        <p:blipFill>
          <a:blip r:embed="rId9"/>
          <a:stretch>
            <a:fillRect/>
          </a:stretch>
        </p:blipFill>
        <p:spPr>
          <a:xfrm>
            <a:off x="9170369" y="4369908"/>
            <a:ext cx="1205557" cy="1188000"/>
          </a:xfrm>
          <a:prstGeom prst="rect">
            <a:avLst/>
          </a:prstGeom>
        </p:spPr>
      </p:pic>
    </p:spTree>
    <p:extLst>
      <p:ext uri="{BB962C8B-B14F-4D97-AF65-F5344CB8AC3E}">
        <p14:creationId xmlns:p14="http://schemas.microsoft.com/office/powerpoint/2010/main" val="1815563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Einfachste</a:t>
            </a:r>
            <a:r>
              <a:rPr lang="en-US" dirty="0"/>
              <a:t> Analyze: </a:t>
            </a:r>
            <a:r>
              <a:rPr lang="en-US" dirty="0" err="1"/>
              <a:t>Aktivierungskarte</a:t>
            </a:r>
            <a:endParaRPr lang="en-US" dirty="0"/>
          </a:p>
        </p:txBody>
      </p:sp>
      <p:graphicFrame>
        <p:nvGraphicFramePr>
          <p:cNvPr id="3" name="Diagram 2"/>
          <p:cNvGraphicFramePr/>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5377588" y="1693205"/>
            <a:ext cx="1440000" cy="1190204"/>
          </a:xfrm>
          <a:prstGeom prst="rect">
            <a:avLst/>
          </a:prstGeom>
        </p:spPr>
      </p:pic>
      <p:pic>
        <p:nvPicPr>
          <p:cNvPr id="7" name="Picture 6"/>
          <p:cNvPicPr>
            <a:picLocks noChangeAspect="1"/>
          </p:cNvPicPr>
          <p:nvPr/>
        </p:nvPicPr>
        <p:blipFill>
          <a:blip r:embed="rId9"/>
          <a:stretch>
            <a:fillRect/>
          </a:stretch>
        </p:blipFill>
        <p:spPr>
          <a:xfrm>
            <a:off x="7622928" y="1687837"/>
            <a:ext cx="1440000" cy="1195572"/>
          </a:xfrm>
          <a:prstGeom prst="rect">
            <a:avLst/>
          </a:prstGeom>
        </p:spPr>
      </p:pic>
      <p:sp>
        <p:nvSpPr>
          <p:cNvPr id="8" name="Rectangular Callout 7"/>
          <p:cNvSpPr/>
          <p:nvPr/>
        </p:nvSpPr>
        <p:spPr>
          <a:xfrm>
            <a:off x="6175095" y="4845014"/>
            <a:ext cx="2448356" cy="1477654"/>
          </a:xfrm>
          <a:prstGeom prst="wedgeRectCallout">
            <a:avLst>
              <a:gd name="adj1" fmla="val -8378"/>
              <a:gd name="adj2" fmla="val -12197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347654" y="4996112"/>
            <a:ext cx="2148350" cy="369332"/>
          </a:xfrm>
          <a:prstGeom prst="rect">
            <a:avLst/>
          </a:prstGeom>
          <a:noFill/>
        </p:spPr>
        <p:txBody>
          <a:bodyPr wrap="square" rtlCol="0">
            <a:spAutoFit/>
          </a:bodyPr>
          <a:lstStyle/>
          <a:p>
            <a:r>
              <a:rPr lang="en-US" dirty="0"/>
              <a:t>Thresholding</a:t>
            </a:r>
          </a:p>
        </p:txBody>
      </p:sp>
      <p:sp>
        <p:nvSpPr>
          <p:cNvPr id="10" name="Rectangle 9"/>
          <p:cNvSpPr/>
          <p:nvPr/>
        </p:nvSpPr>
        <p:spPr>
          <a:xfrm>
            <a:off x="5377588" y="3993199"/>
            <a:ext cx="1467068" cy="369332"/>
          </a:xfrm>
          <a:prstGeom prst="rect">
            <a:avLst/>
          </a:prstGeom>
        </p:spPr>
        <p:txBody>
          <a:bodyPr wrap="none">
            <a:spAutoFit/>
          </a:bodyPr>
          <a:lstStyle/>
          <a:p>
            <a:r>
              <a:rPr lang="en-US" dirty="0"/>
              <a:t>72,221 voxels</a:t>
            </a:r>
          </a:p>
        </p:txBody>
      </p:sp>
      <p:pic>
        <p:nvPicPr>
          <p:cNvPr id="13" name="Picture 12"/>
          <p:cNvPicPr>
            <a:picLocks noChangeAspect="1"/>
          </p:cNvPicPr>
          <p:nvPr/>
        </p:nvPicPr>
        <p:blipFill>
          <a:blip r:embed="rId10"/>
          <a:stretch>
            <a:fillRect/>
          </a:stretch>
        </p:blipFill>
        <p:spPr>
          <a:xfrm>
            <a:off x="3218120" y="1697314"/>
            <a:ext cx="1205557" cy="1188000"/>
          </a:xfrm>
          <a:prstGeom prst="rect">
            <a:avLst/>
          </a:prstGeom>
        </p:spPr>
      </p:pic>
    </p:spTree>
    <p:extLst>
      <p:ext uri="{BB962C8B-B14F-4D97-AF65-F5344CB8AC3E}">
        <p14:creationId xmlns:p14="http://schemas.microsoft.com/office/powerpoint/2010/main" val="909788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1523C6-3AAC-14A6-BE94-691F69BB7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894" y="0"/>
            <a:ext cx="4846211" cy="6858000"/>
          </a:xfrm>
          <a:prstGeom prst="rect">
            <a:avLst/>
          </a:prstGeom>
        </p:spPr>
      </p:pic>
      <p:pic>
        <p:nvPicPr>
          <p:cNvPr id="3" name="Content Placeholder 10">
            <a:extLst>
              <a:ext uri="{FF2B5EF4-FFF2-40B4-BE49-F238E27FC236}">
                <a16:creationId xmlns:a16="http://schemas.microsoft.com/office/drawing/2014/main" id="{39C0DA3D-2741-410D-AF56-0E99F0B4BA20}"/>
              </a:ext>
            </a:extLst>
          </p:cNvPr>
          <p:cNvPicPr>
            <a:picLocks noChangeAspect="1"/>
          </p:cNvPicPr>
          <p:nvPr/>
        </p:nvPicPr>
        <p:blipFill>
          <a:blip r:embed="rId4"/>
          <a:stretch>
            <a:fillRect/>
          </a:stretch>
        </p:blipFill>
        <p:spPr>
          <a:xfrm>
            <a:off x="683326" y="2133834"/>
            <a:ext cx="2542473" cy="2590332"/>
          </a:xfrm>
          <a:prstGeom prst="rect">
            <a:avLst/>
          </a:prstGeom>
        </p:spPr>
      </p:pic>
      <p:sp>
        <p:nvSpPr>
          <p:cNvPr id="4" name="TextBox 3">
            <a:extLst>
              <a:ext uri="{FF2B5EF4-FFF2-40B4-BE49-F238E27FC236}">
                <a16:creationId xmlns:a16="http://schemas.microsoft.com/office/drawing/2014/main" id="{1DBB85E8-C6D7-4C6C-81C1-C30292C6CDAE}"/>
              </a:ext>
            </a:extLst>
          </p:cNvPr>
          <p:cNvSpPr txBox="1"/>
          <p:nvPr/>
        </p:nvSpPr>
        <p:spPr>
          <a:xfrm>
            <a:off x="1160113" y="4724166"/>
            <a:ext cx="15888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Nova Light" panose="020B03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Nova Light" panose="020B0304020202020204" pitchFamily="34" charset="0"/>
              </a:rPr>
              <a:t>Gehirnbilder</a:t>
            </a:r>
            <a:endParaRPr kumimoji="0" lang="en-AT" sz="1800" b="0" i="0" u="none" strike="noStrike" kern="1200" cap="none" spc="0" normalizeH="0" baseline="0" noProof="0" dirty="0">
              <a:ln>
                <a:noFill/>
              </a:ln>
              <a:solidFill>
                <a:prstClr val="black"/>
              </a:solidFill>
              <a:effectLst/>
              <a:uLnTx/>
              <a:uFillTx/>
              <a:latin typeface="Arial Nova Light" panose="020B0304020202020204" pitchFamily="34" charset="0"/>
            </a:endParaRPr>
          </a:p>
        </p:txBody>
      </p:sp>
      <p:sp>
        <p:nvSpPr>
          <p:cNvPr id="2" name="TextBox 1">
            <a:extLst>
              <a:ext uri="{FF2B5EF4-FFF2-40B4-BE49-F238E27FC236}">
                <a16:creationId xmlns:a16="http://schemas.microsoft.com/office/drawing/2014/main" id="{8B6CB906-674F-999C-457E-8BB1BCA2930F}"/>
              </a:ext>
            </a:extLst>
          </p:cNvPr>
          <p:cNvSpPr txBox="1"/>
          <p:nvPr/>
        </p:nvSpPr>
        <p:spPr bwMode="auto">
          <a:xfrm>
            <a:off x="-24179" y="6454982"/>
            <a:ext cx="2447435" cy="403018"/>
          </a:xfrm>
          <a:prstGeom prst="rect">
            <a:avLst/>
          </a:prstGeom>
          <a:noFill/>
          <a:ln w="9525">
            <a:noFill/>
            <a:round/>
            <a:headEnd/>
            <a:tailEnd/>
          </a:ln>
        </p:spPr>
        <p:txBody>
          <a:bodyPr wrap="none" lIns="120000" tIns="62400" rIns="120000" bIns="62400" rtlCol="0">
            <a:prstTxWarp prst="textNoShape">
              <a:avLst/>
            </a:prstTxWarp>
            <a:spAutoFit/>
          </a:bodyPr>
          <a:lstStyle/>
          <a:p>
            <a:pPr algn="r"/>
            <a:r>
              <a:rPr lang="en-AT" dirty="0">
                <a:solidFill>
                  <a:srgbClr val="FF0000"/>
                </a:solidFill>
                <a:latin typeface="Arial Nova Light" panose="020B0304020202020204" pitchFamily="34" charset="0"/>
              </a:rPr>
              <a:t>Mehr Studien in 2024</a:t>
            </a:r>
            <a:r>
              <a:rPr lang="de-AT" dirty="0">
                <a:solidFill>
                  <a:srgbClr val="FF0000"/>
                </a:solidFill>
                <a:latin typeface="Arial Nova Light" panose="020B0304020202020204" pitchFamily="34" charset="0"/>
              </a:rPr>
              <a:t>!</a:t>
            </a:r>
            <a:endParaRPr lang="en-AT" dirty="0">
              <a:solidFill>
                <a:srgbClr val="FF0000"/>
              </a:solidFill>
              <a:latin typeface="Arial Nova Light" panose="020B0304020202020204" pitchFamily="34" charset="0"/>
            </a:endParaRPr>
          </a:p>
        </p:txBody>
      </p:sp>
      <p:pic>
        <p:nvPicPr>
          <p:cNvPr id="7" name="Picture 6">
            <a:extLst>
              <a:ext uri="{FF2B5EF4-FFF2-40B4-BE49-F238E27FC236}">
                <a16:creationId xmlns:a16="http://schemas.microsoft.com/office/drawing/2014/main" id="{EF7DC3D9-2D13-4032-BA2C-F661121823EB}"/>
              </a:ext>
            </a:extLst>
          </p:cNvPr>
          <p:cNvPicPr>
            <a:picLocks noChangeAspect="1"/>
          </p:cNvPicPr>
          <p:nvPr/>
        </p:nvPicPr>
        <p:blipFill>
          <a:blip r:embed="rId5"/>
          <a:stretch>
            <a:fillRect/>
          </a:stretch>
        </p:blipFill>
        <p:spPr>
          <a:xfrm>
            <a:off x="9768743" y="2564683"/>
            <a:ext cx="1568844" cy="1728633"/>
          </a:xfrm>
          <a:prstGeom prst="rect">
            <a:avLst/>
          </a:prstGeom>
        </p:spPr>
      </p:pic>
    </p:spTree>
    <p:extLst>
      <p:ext uri="{BB962C8B-B14F-4D97-AF65-F5344CB8AC3E}">
        <p14:creationId xmlns:p14="http://schemas.microsoft.com/office/powerpoint/2010/main" val="1469997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0723C-FB9D-43F5-BE66-72E4EF808445}"/>
              </a:ext>
            </a:extLst>
          </p:cNvPr>
          <p:cNvSpPr>
            <a:spLocks noGrp="1"/>
          </p:cNvSpPr>
          <p:nvPr>
            <p:ph type="title"/>
          </p:nvPr>
        </p:nvSpPr>
        <p:spPr/>
        <p:txBody>
          <a:bodyPr/>
          <a:lstStyle/>
          <a:p>
            <a:r>
              <a:rPr lang="de-AT" dirty="0" err="1"/>
              <a:t>Funtionelle</a:t>
            </a:r>
            <a:r>
              <a:rPr lang="de-AT" dirty="0"/>
              <a:t> Nahinfrarotspektroskopie (</a:t>
            </a:r>
            <a:r>
              <a:rPr lang="de-AT" dirty="0" err="1"/>
              <a:t>fNIRS</a:t>
            </a:r>
            <a:r>
              <a:rPr lang="de-AT" dirty="0"/>
              <a:t>)</a:t>
            </a:r>
          </a:p>
        </p:txBody>
      </p:sp>
      <p:pic>
        <p:nvPicPr>
          <p:cNvPr id="14" name="Content Placeholder 6">
            <a:extLst>
              <a:ext uri="{FF2B5EF4-FFF2-40B4-BE49-F238E27FC236}">
                <a16:creationId xmlns:a16="http://schemas.microsoft.com/office/drawing/2014/main" id="{EEE6A5F0-CAB9-4D4B-B824-0BD925AD6A11}"/>
              </a:ext>
            </a:extLst>
          </p:cNvPr>
          <p:cNvPicPr>
            <a:picLocks noGrp="1" noChangeAspect="1"/>
          </p:cNvPicPr>
          <p:nvPr>
            <p:ph idx="1"/>
          </p:nvPr>
        </p:nvPicPr>
        <p:blipFill>
          <a:blip r:embed="rId3"/>
          <a:stretch>
            <a:fillRect/>
          </a:stretch>
        </p:blipFill>
        <p:spPr>
          <a:xfrm>
            <a:off x="3156777" y="1825625"/>
            <a:ext cx="5878446" cy="4351338"/>
          </a:xfrm>
        </p:spPr>
      </p:pic>
      <p:sp>
        <p:nvSpPr>
          <p:cNvPr id="8" name="TextBox 7">
            <a:extLst>
              <a:ext uri="{FF2B5EF4-FFF2-40B4-BE49-F238E27FC236}">
                <a16:creationId xmlns:a16="http://schemas.microsoft.com/office/drawing/2014/main" id="{B6156683-6AD2-4C20-BCA3-3A4C7C4F2C73}"/>
              </a:ext>
            </a:extLst>
          </p:cNvPr>
          <p:cNvSpPr txBox="1"/>
          <p:nvPr/>
        </p:nvSpPr>
        <p:spPr bwMode="auto">
          <a:xfrm>
            <a:off x="-1836" y="6492875"/>
            <a:ext cx="6097836" cy="369332"/>
          </a:xfrm>
          <a:prstGeom prst="rect">
            <a:avLst/>
          </a:prstGeom>
          <a:noFill/>
          <a:ln w="9525">
            <a:noFill/>
            <a:round/>
            <a:headEnd/>
            <a:tailEnd/>
          </a:ln>
        </p:spPr>
        <p:txBody>
          <a:bodyPr wrap="square">
            <a:spAutoFit/>
          </a:bodyPr>
          <a:lstStyle/>
          <a:p>
            <a:r>
              <a:rPr lang="de-AT" dirty="0">
                <a:latin typeface="Arial Nova Light" panose="020B0304020202020204" pitchFamily="34" charset="0"/>
                <a:hlinkClick r:id="rId4"/>
              </a:rPr>
              <a:t>https://psylab.uni-graz.at/de/</a:t>
            </a:r>
            <a:r>
              <a:rPr lang="de-AT" dirty="0">
                <a:latin typeface="Arial Nova Light" panose="020B0304020202020204" pitchFamily="34" charset="0"/>
              </a:rPr>
              <a:t> </a:t>
            </a:r>
          </a:p>
        </p:txBody>
      </p:sp>
    </p:spTree>
    <p:extLst>
      <p:ext uri="{BB962C8B-B14F-4D97-AF65-F5344CB8AC3E}">
        <p14:creationId xmlns:p14="http://schemas.microsoft.com/office/powerpoint/2010/main" val="170422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E20F0-86D3-4E97-93E1-B487043ABFAC}"/>
              </a:ext>
            </a:extLst>
          </p:cNvPr>
          <p:cNvSpPr>
            <a:spLocks noGrp="1"/>
          </p:cNvSpPr>
          <p:nvPr>
            <p:ph type="title"/>
          </p:nvPr>
        </p:nvSpPr>
        <p:spPr/>
        <p:txBody>
          <a:bodyPr/>
          <a:lstStyle/>
          <a:p>
            <a:r>
              <a:rPr lang="en-US" dirty="0" err="1"/>
              <a:t>Grundlage</a:t>
            </a:r>
            <a:endParaRPr lang="de-AT" dirty="0"/>
          </a:p>
        </p:txBody>
      </p:sp>
      <p:pic>
        <p:nvPicPr>
          <p:cNvPr id="5" name="Content Placeholder 8">
            <a:extLst>
              <a:ext uri="{FF2B5EF4-FFF2-40B4-BE49-F238E27FC236}">
                <a16:creationId xmlns:a16="http://schemas.microsoft.com/office/drawing/2014/main" id="{7C6CDE7E-F0DB-4D0C-BB05-2065CADEFABD}"/>
              </a:ext>
            </a:extLst>
          </p:cNvPr>
          <p:cNvPicPr>
            <a:picLocks noGrp="1" noChangeAspect="1"/>
          </p:cNvPicPr>
          <p:nvPr>
            <p:ph sz="half" idx="1"/>
          </p:nvPr>
        </p:nvPicPr>
        <p:blipFill>
          <a:blip r:embed="rId3"/>
          <a:stretch>
            <a:fillRect/>
          </a:stretch>
        </p:blipFill>
        <p:spPr>
          <a:xfrm>
            <a:off x="838200" y="2594391"/>
            <a:ext cx="5181600" cy="2813805"/>
          </a:xfrm>
          <a:prstGeom prst="rect">
            <a:avLst/>
          </a:prstGeom>
        </p:spPr>
      </p:pic>
      <p:pic>
        <p:nvPicPr>
          <p:cNvPr id="11" name="Content Placeholder 10">
            <a:extLst>
              <a:ext uri="{FF2B5EF4-FFF2-40B4-BE49-F238E27FC236}">
                <a16:creationId xmlns:a16="http://schemas.microsoft.com/office/drawing/2014/main" id="{954E6DB9-74B1-4166-87E1-BB363998DC16}"/>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2" y="1988244"/>
            <a:ext cx="5163271" cy="3419952"/>
          </a:xfrm>
        </p:spPr>
      </p:pic>
      <p:sp>
        <p:nvSpPr>
          <p:cNvPr id="13" name="TextBox 12">
            <a:extLst>
              <a:ext uri="{FF2B5EF4-FFF2-40B4-BE49-F238E27FC236}">
                <a16:creationId xmlns:a16="http://schemas.microsoft.com/office/drawing/2014/main" id="{7A9E17A0-4EFC-4E14-9E69-8019327B85EC}"/>
              </a:ext>
            </a:extLst>
          </p:cNvPr>
          <p:cNvSpPr txBox="1"/>
          <p:nvPr/>
        </p:nvSpPr>
        <p:spPr bwMode="auto">
          <a:xfrm>
            <a:off x="6921500" y="6488668"/>
            <a:ext cx="5270500" cy="369332"/>
          </a:xfrm>
          <a:prstGeom prst="rect">
            <a:avLst/>
          </a:prstGeom>
          <a:noFill/>
          <a:ln w="9525">
            <a:noFill/>
            <a:round/>
            <a:headEnd/>
            <a:tailEnd/>
          </a:ln>
        </p:spPr>
        <p:txBody>
          <a:bodyPr wrap="square">
            <a:spAutoFit/>
          </a:bodyPr>
          <a:lstStyle/>
          <a:p>
            <a:pPr algn="l"/>
            <a:r>
              <a:rPr lang="de-AT" i="0" dirty="0">
                <a:solidFill>
                  <a:srgbClr val="767676"/>
                </a:solidFill>
                <a:effectLst/>
                <a:latin typeface="Arial Nova Light" panose="020B0304020202020204" pitchFamily="34" charset="0"/>
              </a:rPr>
              <a:t> </a:t>
            </a:r>
            <a:r>
              <a:rPr lang="de-AT" i="0" u="none" strike="noStrike" dirty="0">
                <a:solidFill>
                  <a:srgbClr val="767676"/>
                </a:solidFill>
                <a:effectLst/>
                <a:latin typeface="Arial Nova Light" panose="020B0304020202020204" pitchFamily="34" charset="0"/>
                <a:hlinkClick r:id="rId5"/>
              </a:rPr>
              <a:t>https://doi.org/10.1111/nyas.13948</a:t>
            </a:r>
            <a:endParaRPr lang="de-AT" i="0" dirty="0">
              <a:solidFill>
                <a:srgbClr val="767676"/>
              </a:solidFill>
              <a:effectLst/>
              <a:latin typeface="Arial Nova Light" panose="020B0304020202020204" pitchFamily="34" charset="0"/>
            </a:endParaRPr>
          </a:p>
        </p:txBody>
      </p:sp>
      <p:pic>
        <p:nvPicPr>
          <p:cNvPr id="6" name="Picture 5">
            <a:extLst>
              <a:ext uri="{FF2B5EF4-FFF2-40B4-BE49-F238E27FC236}">
                <a16:creationId xmlns:a16="http://schemas.microsoft.com/office/drawing/2014/main" id="{66E7AC80-27A8-418E-A7D0-5A06BA3641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0993" y="115093"/>
            <a:ext cx="4901007" cy="1825625"/>
          </a:xfrm>
          <a:prstGeom prst="rect">
            <a:avLst/>
          </a:prstGeom>
        </p:spPr>
      </p:pic>
    </p:spTree>
    <p:extLst>
      <p:ext uri="{BB962C8B-B14F-4D97-AF65-F5344CB8AC3E}">
        <p14:creationId xmlns:p14="http://schemas.microsoft.com/office/powerpoint/2010/main" val="154456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61428-7DE6-4232-AE43-23745F4FFCE5}"/>
              </a:ext>
            </a:extLst>
          </p:cNvPr>
          <p:cNvSpPr>
            <a:spLocks noGrp="1"/>
          </p:cNvSpPr>
          <p:nvPr>
            <p:ph type="title"/>
          </p:nvPr>
        </p:nvSpPr>
        <p:spPr/>
        <p:txBody>
          <a:bodyPr/>
          <a:lstStyle/>
          <a:p>
            <a:r>
              <a:rPr lang="en-US" dirty="0" err="1"/>
              <a:t>Warum</a:t>
            </a:r>
            <a:r>
              <a:rPr lang="en-US" dirty="0"/>
              <a:t> </a:t>
            </a:r>
            <a:r>
              <a:rPr lang="en-US" dirty="0" err="1"/>
              <a:t>fNIRS</a:t>
            </a:r>
            <a:r>
              <a:rPr lang="en-US" dirty="0"/>
              <a:t>?</a:t>
            </a:r>
            <a:endParaRPr lang="de-AT" dirty="0"/>
          </a:p>
        </p:txBody>
      </p:sp>
      <p:pic>
        <p:nvPicPr>
          <p:cNvPr id="9" name="Content Placeholder 8">
            <a:extLst>
              <a:ext uri="{FF2B5EF4-FFF2-40B4-BE49-F238E27FC236}">
                <a16:creationId xmlns:a16="http://schemas.microsoft.com/office/drawing/2014/main" id="{80FBD1E5-BEEB-448E-9B37-97B32E60AB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9391" y="1825625"/>
            <a:ext cx="9513218" cy="4351338"/>
          </a:xfrm>
        </p:spPr>
      </p:pic>
      <p:sp>
        <p:nvSpPr>
          <p:cNvPr id="6" name="TextBox 5">
            <a:extLst>
              <a:ext uri="{FF2B5EF4-FFF2-40B4-BE49-F238E27FC236}">
                <a16:creationId xmlns:a16="http://schemas.microsoft.com/office/drawing/2014/main" id="{9AE4B183-66BE-463C-945C-8DC107016B75}"/>
              </a:ext>
            </a:extLst>
          </p:cNvPr>
          <p:cNvSpPr txBox="1"/>
          <p:nvPr/>
        </p:nvSpPr>
        <p:spPr bwMode="auto">
          <a:xfrm>
            <a:off x="0" y="6492875"/>
            <a:ext cx="6096000" cy="369332"/>
          </a:xfrm>
          <a:prstGeom prst="rect">
            <a:avLst/>
          </a:prstGeom>
          <a:noFill/>
          <a:ln w="9525">
            <a:noFill/>
            <a:round/>
            <a:headEnd/>
            <a:tailEnd/>
          </a:ln>
        </p:spPr>
        <p:txBody>
          <a:bodyPr wrap="square">
            <a:spAutoFit/>
          </a:bodyPr>
          <a:lstStyle/>
          <a:p>
            <a:r>
              <a:rPr lang="de-AT" b="0" i="0" u="none" strike="noStrike" dirty="0">
                <a:effectLst/>
                <a:latin typeface="Arial Nova Light" panose="020B0304020202020204" pitchFamily="34" charset="0"/>
                <a:hlinkClick r:id="rId4" tooltip="Persistent link using digital object identifier"/>
              </a:rPr>
              <a:t>https://doi.org/10.1016/j.cobme.2017.09.011</a:t>
            </a:r>
            <a:endParaRPr lang="de-AT" dirty="0">
              <a:latin typeface="Arial Nova Light" panose="020B0304020202020204" pitchFamily="34" charset="0"/>
            </a:endParaRPr>
          </a:p>
        </p:txBody>
      </p:sp>
    </p:spTree>
    <p:extLst>
      <p:ext uri="{BB962C8B-B14F-4D97-AF65-F5344CB8AC3E}">
        <p14:creationId xmlns:p14="http://schemas.microsoft.com/office/powerpoint/2010/main" val="3574499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16A116-4960-40C7-8614-506682D7DDAB}"/>
              </a:ext>
            </a:extLst>
          </p:cNvPr>
          <p:cNvSpPr>
            <a:spLocks noGrp="1"/>
          </p:cNvSpPr>
          <p:nvPr>
            <p:ph type="title"/>
          </p:nvPr>
        </p:nvSpPr>
        <p:spPr/>
        <p:txBody>
          <a:bodyPr/>
          <a:lstStyle/>
          <a:p>
            <a:r>
              <a:rPr lang="de-AT" dirty="0"/>
              <a:t>Q&amp;A ist offen!</a:t>
            </a:r>
            <a:endParaRPr lang="en-US" dirty="0"/>
          </a:p>
        </p:txBody>
      </p:sp>
      <p:pic>
        <p:nvPicPr>
          <p:cNvPr id="12" name="Content Placeholder 11">
            <a:extLst>
              <a:ext uri="{FF2B5EF4-FFF2-40B4-BE49-F238E27FC236}">
                <a16:creationId xmlns:a16="http://schemas.microsoft.com/office/drawing/2014/main" id="{7F86E2C4-3BC7-44DC-B9D0-2C8A7C6CBE9E}"/>
              </a:ext>
            </a:extLst>
          </p:cNvPr>
          <p:cNvPicPr>
            <a:picLocks noGrp="1" noChangeAspect="1"/>
          </p:cNvPicPr>
          <p:nvPr>
            <p:ph idx="1"/>
          </p:nvPr>
        </p:nvPicPr>
        <p:blipFill>
          <a:blip r:embed="rId3"/>
          <a:stretch>
            <a:fillRect/>
          </a:stretch>
        </p:blipFill>
        <p:spPr>
          <a:xfrm>
            <a:off x="1620469" y="1825625"/>
            <a:ext cx="8951061" cy="4351338"/>
          </a:xfrm>
        </p:spPr>
      </p:pic>
      <p:sp>
        <p:nvSpPr>
          <p:cNvPr id="5" name="TextBox 4">
            <a:extLst>
              <a:ext uri="{FF2B5EF4-FFF2-40B4-BE49-F238E27FC236}">
                <a16:creationId xmlns:a16="http://schemas.microsoft.com/office/drawing/2014/main" id="{04AA05F0-D9E8-4FEE-85F1-C8F78B14D86E}"/>
              </a:ext>
            </a:extLst>
          </p:cNvPr>
          <p:cNvSpPr txBox="1"/>
          <p:nvPr/>
        </p:nvSpPr>
        <p:spPr>
          <a:xfrm>
            <a:off x="6640286" y="1027906"/>
            <a:ext cx="6096000" cy="369332"/>
          </a:xfrm>
          <a:prstGeom prst="rect">
            <a:avLst/>
          </a:prstGeom>
          <a:noFill/>
        </p:spPr>
        <p:txBody>
          <a:bodyPr wrap="square">
            <a:spAutoFit/>
          </a:bodyPr>
          <a:lstStyle/>
          <a:p>
            <a:r>
              <a:rPr lang="en-US" dirty="0">
                <a:hlinkClick r:id="rId4"/>
              </a:rPr>
              <a:t>https://ars.uni-graz.at/p/90007026</a:t>
            </a:r>
            <a:r>
              <a:rPr lang="en-US" dirty="0"/>
              <a:t> </a:t>
            </a:r>
          </a:p>
        </p:txBody>
      </p:sp>
      <p:pic>
        <p:nvPicPr>
          <p:cNvPr id="4" name="Picture 3">
            <a:extLst>
              <a:ext uri="{FF2B5EF4-FFF2-40B4-BE49-F238E27FC236}">
                <a16:creationId xmlns:a16="http://schemas.microsoft.com/office/drawing/2014/main" id="{BF33E981-8D02-4951-B266-23D0C98617D0}"/>
              </a:ext>
            </a:extLst>
          </p:cNvPr>
          <p:cNvPicPr>
            <a:picLocks noChangeAspect="1"/>
          </p:cNvPicPr>
          <p:nvPr/>
        </p:nvPicPr>
        <p:blipFill>
          <a:blip r:embed="rId5"/>
          <a:stretch>
            <a:fillRect/>
          </a:stretch>
        </p:blipFill>
        <p:spPr>
          <a:xfrm>
            <a:off x="1915886" y="5654182"/>
            <a:ext cx="3505200" cy="1045561"/>
          </a:xfrm>
          <a:prstGeom prst="rect">
            <a:avLst/>
          </a:prstGeom>
        </p:spPr>
      </p:pic>
    </p:spTree>
    <p:extLst>
      <p:ext uri="{BB962C8B-B14F-4D97-AF65-F5344CB8AC3E}">
        <p14:creationId xmlns:p14="http://schemas.microsoft.com/office/powerpoint/2010/main" val="3917013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16A116-4960-40C7-8614-506682D7DDAB}"/>
              </a:ext>
            </a:extLst>
          </p:cNvPr>
          <p:cNvSpPr>
            <a:spLocks noGrp="1"/>
          </p:cNvSpPr>
          <p:nvPr>
            <p:ph type="title"/>
          </p:nvPr>
        </p:nvSpPr>
        <p:spPr/>
        <p:txBody>
          <a:bodyPr/>
          <a:lstStyle/>
          <a:p>
            <a:r>
              <a:rPr lang="de-AT" dirty="0"/>
              <a:t>Q&amp;A zu diesem Teil</a:t>
            </a:r>
            <a:endParaRPr lang="en-US" dirty="0"/>
          </a:p>
        </p:txBody>
      </p:sp>
      <p:pic>
        <p:nvPicPr>
          <p:cNvPr id="12" name="Content Placeholder 11">
            <a:extLst>
              <a:ext uri="{FF2B5EF4-FFF2-40B4-BE49-F238E27FC236}">
                <a16:creationId xmlns:a16="http://schemas.microsoft.com/office/drawing/2014/main" id="{7F86E2C4-3BC7-44DC-B9D0-2C8A7C6CBE9E}"/>
              </a:ext>
            </a:extLst>
          </p:cNvPr>
          <p:cNvPicPr>
            <a:picLocks noGrp="1" noChangeAspect="1"/>
          </p:cNvPicPr>
          <p:nvPr>
            <p:ph idx="1"/>
          </p:nvPr>
        </p:nvPicPr>
        <p:blipFill>
          <a:blip r:embed="rId3"/>
          <a:stretch>
            <a:fillRect/>
          </a:stretch>
        </p:blipFill>
        <p:spPr>
          <a:xfrm>
            <a:off x="1620469" y="1825625"/>
            <a:ext cx="8951061" cy="4351338"/>
          </a:xfrm>
        </p:spPr>
      </p:pic>
      <p:sp>
        <p:nvSpPr>
          <p:cNvPr id="5" name="TextBox 4">
            <a:extLst>
              <a:ext uri="{FF2B5EF4-FFF2-40B4-BE49-F238E27FC236}">
                <a16:creationId xmlns:a16="http://schemas.microsoft.com/office/drawing/2014/main" id="{04AA05F0-D9E8-4FEE-85F1-C8F78B14D86E}"/>
              </a:ext>
            </a:extLst>
          </p:cNvPr>
          <p:cNvSpPr txBox="1"/>
          <p:nvPr/>
        </p:nvSpPr>
        <p:spPr>
          <a:xfrm>
            <a:off x="6640286" y="1027906"/>
            <a:ext cx="6096000" cy="369332"/>
          </a:xfrm>
          <a:prstGeom prst="rect">
            <a:avLst/>
          </a:prstGeom>
          <a:noFill/>
        </p:spPr>
        <p:txBody>
          <a:bodyPr wrap="square">
            <a:spAutoFit/>
          </a:bodyPr>
          <a:lstStyle/>
          <a:p>
            <a:r>
              <a:rPr lang="en-US" dirty="0">
                <a:hlinkClick r:id="rId4"/>
              </a:rPr>
              <a:t>https://ars.uni-graz.at/p/90007026</a:t>
            </a:r>
            <a:r>
              <a:rPr lang="en-US" dirty="0"/>
              <a:t> </a:t>
            </a:r>
          </a:p>
        </p:txBody>
      </p:sp>
      <p:pic>
        <p:nvPicPr>
          <p:cNvPr id="4" name="Picture 3">
            <a:extLst>
              <a:ext uri="{FF2B5EF4-FFF2-40B4-BE49-F238E27FC236}">
                <a16:creationId xmlns:a16="http://schemas.microsoft.com/office/drawing/2014/main" id="{BF33E981-8D02-4951-B266-23D0C98617D0}"/>
              </a:ext>
            </a:extLst>
          </p:cNvPr>
          <p:cNvPicPr>
            <a:picLocks noChangeAspect="1"/>
          </p:cNvPicPr>
          <p:nvPr/>
        </p:nvPicPr>
        <p:blipFill>
          <a:blip r:embed="rId5"/>
          <a:stretch>
            <a:fillRect/>
          </a:stretch>
        </p:blipFill>
        <p:spPr>
          <a:xfrm>
            <a:off x="1915886" y="5654182"/>
            <a:ext cx="3505200" cy="1045561"/>
          </a:xfrm>
          <a:prstGeom prst="rect">
            <a:avLst/>
          </a:prstGeom>
        </p:spPr>
      </p:pic>
    </p:spTree>
    <p:extLst>
      <p:ext uri="{BB962C8B-B14F-4D97-AF65-F5344CB8AC3E}">
        <p14:creationId xmlns:p14="http://schemas.microsoft.com/office/powerpoint/2010/main" val="32136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B85658-7D90-75D5-AD4D-5B944A1F8BC0}"/>
              </a:ext>
            </a:extLst>
          </p:cNvPr>
          <p:cNvSpPr>
            <a:spLocks noGrp="1"/>
          </p:cNvSpPr>
          <p:nvPr>
            <p:ph type="title"/>
          </p:nvPr>
        </p:nvSpPr>
        <p:spPr/>
        <p:txBody>
          <a:bodyPr/>
          <a:lstStyle/>
          <a:p>
            <a:r>
              <a:rPr lang="en-AT" dirty="0"/>
              <a:t>Strukturelle Methoden</a:t>
            </a:r>
          </a:p>
        </p:txBody>
      </p:sp>
      <p:pic>
        <p:nvPicPr>
          <p:cNvPr id="7" name="Content Placeholder 3">
            <a:extLst>
              <a:ext uri="{FF2B5EF4-FFF2-40B4-BE49-F238E27FC236}">
                <a16:creationId xmlns:a16="http://schemas.microsoft.com/office/drawing/2014/main" id="{B42EF4B9-756E-858A-2C80-D0539805C461}"/>
              </a:ext>
            </a:extLst>
          </p:cNvPr>
          <p:cNvPicPr>
            <a:picLocks noGrp="1" noChangeAspect="1"/>
          </p:cNvPicPr>
          <p:nvPr>
            <p:ph sz="half" idx="1"/>
          </p:nvPr>
        </p:nvPicPr>
        <p:blipFill>
          <a:blip r:embed="rId3"/>
          <a:stretch>
            <a:fillRect/>
          </a:stretch>
        </p:blipFill>
        <p:spPr>
          <a:xfrm>
            <a:off x="502357" y="1825625"/>
            <a:ext cx="5495195" cy="3602718"/>
          </a:xfrm>
          <a:prstGeom prst="rect">
            <a:avLst/>
          </a:prstGeom>
        </p:spPr>
      </p:pic>
      <p:sp>
        <p:nvSpPr>
          <p:cNvPr id="3" name="Text Placeholder 2">
            <a:extLst>
              <a:ext uri="{FF2B5EF4-FFF2-40B4-BE49-F238E27FC236}">
                <a16:creationId xmlns:a16="http://schemas.microsoft.com/office/drawing/2014/main" id="{1C9089E2-6E34-444F-BF32-581451E23A45}"/>
              </a:ext>
            </a:extLst>
          </p:cNvPr>
          <p:cNvSpPr>
            <a:spLocks noGrp="1"/>
          </p:cNvSpPr>
          <p:nvPr>
            <p:ph type="body" sz="quarter" idx="13"/>
          </p:nvPr>
        </p:nvSpPr>
        <p:spPr/>
        <p:txBody>
          <a:bodyPr/>
          <a:lstStyle/>
          <a:p>
            <a:r>
              <a:rPr lang="de-AT" dirty="0"/>
              <a:t>Bildquelle: </a:t>
            </a:r>
            <a:r>
              <a:rPr lang="de-AT" dirty="0">
                <a:hlinkClick r:id="rId4"/>
              </a:rPr>
              <a:t>https://en.wikipedia.org/wiki/File:Einstein_brain_-_T.Harvey.png</a:t>
            </a:r>
            <a:r>
              <a:rPr lang="de-AT" dirty="0"/>
              <a:t>  </a:t>
            </a:r>
          </a:p>
          <a:p>
            <a:endParaRPr lang="de-AT" dirty="0"/>
          </a:p>
        </p:txBody>
      </p:sp>
      <p:sp>
        <p:nvSpPr>
          <p:cNvPr id="4" name="Text Placeholder 3">
            <a:extLst>
              <a:ext uri="{FF2B5EF4-FFF2-40B4-BE49-F238E27FC236}">
                <a16:creationId xmlns:a16="http://schemas.microsoft.com/office/drawing/2014/main" id="{23D5A6A1-6BF3-450A-882A-7B0F74A18449}"/>
              </a:ext>
            </a:extLst>
          </p:cNvPr>
          <p:cNvSpPr>
            <a:spLocks noGrp="1"/>
          </p:cNvSpPr>
          <p:nvPr>
            <p:ph type="body" sz="quarter" idx="14"/>
          </p:nvPr>
        </p:nvSpPr>
        <p:spPr/>
        <p:txBody>
          <a:bodyPr/>
          <a:lstStyle/>
          <a:p>
            <a:r>
              <a:rPr lang="de-AT" dirty="0">
                <a:hlinkClick r:id="rId5"/>
              </a:rPr>
              <a:t>https://doi.org/10.1093/brain/aws295</a:t>
            </a:r>
            <a:r>
              <a:rPr lang="de-AT" dirty="0"/>
              <a:t> </a:t>
            </a:r>
          </a:p>
        </p:txBody>
      </p:sp>
      <p:pic>
        <p:nvPicPr>
          <p:cNvPr id="14" name="Content Placeholder 13">
            <a:extLst>
              <a:ext uri="{FF2B5EF4-FFF2-40B4-BE49-F238E27FC236}">
                <a16:creationId xmlns:a16="http://schemas.microsoft.com/office/drawing/2014/main" id="{48329775-9AAE-4761-AEB9-CF6B9C5FFF26}"/>
              </a:ext>
            </a:extLst>
          </p:cNvPr>
          <p:cNvPicPr>
            <a:picLocks noGrp="1" noChangeAspect="1"/>
          </p:cNvPicPr>
          <p:nvPr>
            <p:ph sz="half" idx="2"/>
          </p:nvPr>
        </p:nvPicPr>
        <p:blipFill>
          <a:blip r:embed="rId6"/>
          <a:stretch>
            <a:fillRect/>
          </a:stretch>
        </p:blipFill>
        <p:spPr>
          <a:xfrm>
            <a:off x="7360754" y="1825625"/>
            <a:ext cx="2793944" cy="3602718"/>
          </a:xfrm>
        </p:spPr>
      </p:pic>
    </p:spTree>
    <p:extLst>
      <p:ext uri="{BB962C8B-B14F-4D97-AF65-F5344CB8AC3E}">
        <p14:creationId xmlns:p14="http://schemas.microsoft.com/office/powerpoint/2010/main" val="800774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0B5F1-F576-A347-8FB6-1219EC0FFB06}"/>
              </a:ext>
            </a:extLst>
          </p:cNvPr>
          <p:cNvSpPr>
            <a:spLocks noGrp="1"/>
          </p:cNvSpPr>
          <p:nvPr>
            <p:ph type="title"/>
          </p:nvPr>
        </p:nvSpPr>
        <p:spPr/>
        <p:txBody>
          <a:bodyPr/>
          <a:lstStyle/>
          <a:p>
            <a:r>
              <a:rPr lang="en-US" dirty="0">
                <a:latin typeface="Arial Nova Light" panose="020B0304020202020204" pitchFamily="34" charset="0"/>
              </a:rPr>
              <a:t>MRT-</a:t>
            </a:r>
            <a:r>
              <a:rPr lang="en-US" dirty="0" err="1">
                <a:latin typeface="Arial Nova Light" panose="020B0304020202020204" pitchFamily="34" charset="0"/>
              </a:rPr>
              <a:t>basierte</a:t>
            </a:r>
            <a:r>
              <a:rPr lang="en-US" dirty="0">
                <a:latin typeface="Arial Nova Light" panose="020B0304020202020204" pitchFamily="34" charset="0"/>
              </a:rPr>
              <a:t> </a:t>
            </a:r>
            <a:r>
              <a:rPr lang="en-US" dirty="0" err="1">
                <a:latin typeface="Arial Nova Light" panose="020B0304020202020204" pitchFamily="34" charset="0"/>
              </a:rPr>
              <a:t>Methode</a:t>
            </a:r>
            <a:endParaRPr lang="en-AT" dirty="0">
              <a:latin typeface="Arial Nova Light" panose="020B0304020202020204" pitchFamily="34" charset="0"/>
            </a:endParaRPr>
          </a:p>
        </p:txBody>
      </p:sp>
      <p:pic>
        <p:nvPicPr>
          <p:cNvPr id="11" name="Content Placeholder 10">
            <a:extLst>
              <a:ext uri="{FF2B5EF4-FFF2-40B4-BE49-F238E27FC236}">
                <a16:creationId xmlns:a16="http://schemas.microsoft.com/office/drawing/2014/main" id="{D064E3B3-44FB-2E46-9CE4-6F74DF6DAAD8}"/>
              </a:ext>
            </a:extLst>
          </p:cNvPr>
          <p:cNvPicPr>
            <a:picLocks noGrp="1" noChangeAspect="1"/>
          </p:cNvPicPr>
          <p:nvPr>
            <p:ph idx="1"/>
          </p:nvPr>
        </p:nvPicPr>
        <p:blipFill>
          <a:blip r:embed="rId3"/>
          <a:stretch>
            <a:fillRect/>
          </a:stretch>
        </p:blipFill>
        <p:spPr>
          <a:xfrm>
            <a:off x="3960528" y="1825625"/>
            <a:ext cx="4270943" cy="4351338"/>
          </a:xfrm>
          <a:prstGeom prst="rect">
            <a:avLst/>
          </a:prstGeom>
        </p:spPr>
      </p:pic>
      <p:sp>
        <p:nvSpPr>
          <p:cNvPr id="7" name="Text Placeholder 6">
            <a:extLst>
              <a:ext uri="{FF2B5EF4-FFF2-40B4-BE49-F238E27FC236}">
                <a16:creationId xmlns:a16="http://schemas.microsoft.com/office/drawing/2014/main" id="{9A63AB28-0E8D-43CC-BFEA-523D677E51D0}"/>
              </a:ext>
            </a:extLst>
          </p:cNvPr>
          <p:cNvSpPr>
            <a:spLocks noGrp="1"/>
          </p:cNvSpPr>
          <p:nvPr>
            <p:ph type="body" sz="quarter" idx="13"/>
          </p:nvPr>
        </p:nvSpPr>
        <p:spPr/>
        <p:txBody>
          <a:bodyPr/>
          <a:lstStyle/>
          <a:p>
            <a:r>
              <a:rPr kumimoji="0" lang="en-AT" sz="1400" b="0" i="0" u="none" strike="noStrike" kern="1200" cap="none" spc="0" normalizeH="0" baseline="0" noProof="0" dirty="0">
                <a:ln>
                  <a:noFill/>
                </a:ln>
                <a:solidFill>
                  <a:prstClr val="black"/>
                </a:solidFill>
                <a:effectLst/>
                <a:uLnTx/>
                <a:uFillTx/>
                <a:latin typeface="Arial Nova Light" panose="020B0304020202020204" pitchFamily="34" charset="0"/>
              </a:rPr>
              <a:t>(c) Visual Neuroscience Lab</a:t>
            </a:r>
          </a:p>
        </p:txBody>
      </p:sp>
    </p:spTree>
    <p:extLst>
      <p:ext uri="{BB962C8B-B14F-4D97-AF65-F5344CB8AC3E}">
        <p14:creationId xmlns:p14="http://schemas.microsoft.com/office/powerpoint/2010/main" val="3989133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DE7AF-DD53-240C-9FED-4B9F448A37AF}"/>
              </a:ext>
            </a:extLst>
          </p:cNvPr>
          <p:cNvSpPr>
            <a:spLocks noGrp="1"/>
          </p:cNvSpPr>
          <p:nvPr>
            <p:ph type="title"/>
          </p:nvPr>
        </p:nvSpPr>
        <p:spPr/>
        <p:txBody>
          <a:bodyPr/>
          <a:lstStyle/>
          <a:p>
            <a:r>
              <a:rPr lang="en-AT" dirty="0"/>
              <a:t>Korrelation Anatomie - Psychologie</a:t>
            </a:r>
          </a:p>
        </p:txBody>
      </p:sp>
      <p:pic>
        <p:nvPicPr>
          <p:cNvPr id="8" name="Content Placeholder 7">
            <a:extLst>
              <a:ext uri="{FF2B5EF4-FFF2-40B4-BE49-F238E27FC236}">
                <a16:creationId xmlns:a16="http://schemas.microsoft.com/office/drawing/2014/main" id="{B2145C28-4924-4907-87DF-E40FC76245E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574714"/>
            <a:ext cx="5181600" cy="2853159"/>
          </a:xfrm>
        </p:spPr>
      </p:pic>
      <p:pic>
        <p:nvPicPr>
          <p:cNvPr id="6" name="Content Placeholder 16">
            <a:extLst>
              <a:ext uri="{FF2B5EF4-FFF2-40B4-BE49-F238E27FC236}">
                <a16:creationId xmlns:a16="http://schemas.microsoft.com/office/drawing/2014/main" id="{8A048B18-C7D0-F395-E9C3-E2CCC348F1F1}"/>
              </a:ext>
            </a:extLst>
          </p:cNvPr>
          <p:cNvPicPr>
            <a:picLocks noGrp="1" noChangeAspect="1"/>
          </p:cNvPicPr>
          <p:nvPr>
            <p:ph sz="half" idx="2"/>
          </p:nvPr>
        </p:nvPicPr>
        <p:blipFill>
          <a:blip r:embed="rId4"/>
          <a:stretch>
            <a:fillRect/>
          </a:stretch>
        </p:blipFill>
        <p:spPr>
          <a:xfrm>
            <a:off x="7092854" y="1825625"/>
            <a:ext cx="3340291" cy="4351338"/>
          </a:xfrm>
          <a:prstGeom prst="rect">
            <a:avLst/>
          </a:prstGeom>
        </p:spPr>
      </p:pic>
      <p:sp>
        <p:nvSpPr>
          <p:cNvPr id="12" name="TextBox 11">
            <a:extLst>
              <a:ext uri="{FF2B5EF4-FFF2-40B4-BE49-F238E27FC236}">
                <a16:creationId xmlns:a16="http://schemas.microsoft.com/office/drawing/2014/main" id="{92E9BA96-E80F-4AA9-AA98-18E89206135D}"/>
              </a:ext>
            </a:extLst>
          </p:cNvPr>
          <p:cNvSpPr txBox="1"/>
          <p:nvPr/>
        </p:nvSpPr>
        <p:spPr bwMode="auto">
          <a:xfrm>
            <a:off x="-1" y="6391274"/>
            <a:ext cx="9376229" cy="457200"/>
          </a:xfrm>
          <a:prstGeom prst="rect">
            <a:avLst/>
          </a:prstGeom>
          <a:noFill/>
          <a:ln w="9525">
            <a:noFill/>
            <a:round/>
            <a:headEnd/>
            <a:tailEnd/>
          </a:ln>
        </p:spPr>
        <p:txBody>
          <a:bodyPr wrap="square">
            <a:spAutoFit/>
          </a:bodyPr>
          <a:lstStyle/>
          <a:p>
            <a:r>
              <a:rPr lang="de-AT" dirty="0">
                <a:latin typeface="Arial Nova Light" panose="020B0304020202020204" pitchFamily="34" charset="0"/>
              </a:rPr>
              <a:t>Maguire et al., 2000 </a:t>
            </a:r>
            <a:r>
              <a:rPr lang="de-AT" dirty="0">
                <a:latin typeface="Arial Nova Light" panose="020B0304020202020204" pitchFamily="34" charset="0"/>
                <a:hlinkClick r:id="rId5"/>
              </a:rPr>
              <a:t>https://doi.org/10.1073/pnas.070039597</a:t>
            </a:r>
            <a:r>
              <a:rPr lang="de-AT" dirty="0">
                <a:latin typeface="Arial Nova Light" panose="020B0304020202020204" pitchFamily="34" charset="0"/>
              </a:rPr>
              <a:t> </a:t>
            </a:r>
          </a:p>
          <a:p>
            <a:endParaRPr lang="de-AT" dirty="0">
              <a:latin typeface="Arial Nova Light" panose="020B0304020202020204" pitchFamily="34" charset="0"/>
            </a:endParaRPr>
          </a:p>
        </p:txBody>
      </p:sp>
    </p:spTree>
    <p:extLst>
      <p:ext uri="{BB962C8B-B14F-4D97-AF65-F5344CB8AC3E}">
        <p14:creationId xmlns:p14="http://schemas.microsoft.com/office/powerpoint/2010/main" val="1026958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A32-21ED-224B-95C1-ACAA95743D7B}"/>
              </a:ext>
            </a:extLst>
          </p:cNvPr>
          <p:cNvSpPr>
            <a:spLocks noGrp="1"/>
          </p:cNvSpPr>
          <p:nvPr>
            <p:ph type="title"/>
          </p:nvPr>
        </p:nvSpPr>
        <p:spPr/>
        <p:txBody>
          <a:bodyPr/>
          <a:lstStyle/>
          <a:p>
            <a:r>
              <a:rPr lang="en-AT" dirty="0"/>
              <a:t>Voxel-based morphometry</a:t>
            </a:r>
          </a:p>
        </p:txBody>
      </p:sp>
      <p:sp>
        <p:nvSpPr>
          <p:cNvPr id="4" name="Text Placeholder 3">
            <a:extLst>
              <a:ext uri="{FF2B5EF4-FFF2-40B4-BE49-F238E27FC236}">
                <a16:creationId xmlns:a16="http://schemas.microsoft.com/office/drawing/2014/main" id="{40F6ED88-7D59-8C42-B539-363768E7A87C}"/>
              </a:ext>
            </a:extLst>
          </p:cNvPr>
          <p:cNvSpPr>
            <a:spLocks noGrp="1"/>
          </p:cNvSpPr>
          <p:nvPr>
            <p:ph type="body" idx="1"/>
          </p:nvPr>
        </p:nvSpPr>
        <p:spPr/>
        <p:txBody>
          <a:bodyPr/>
          <a:lstStyle/>
          <a:p>
            <a:r>
              <a:rPr lang="de-AT" dirty="0"/>
              <a:t>Group A</a:t>
            </a:r>
            <a:endParaRPr lang="en-AT" dirty="0"/>
          </a:p>
        </p:txBody>
      </p:sp>
      <p:graphicFrame>
        <p:nvGraphicFramePr>
          <p:cNvPr id="13" name="Table 13">
            <a:extLst>
              <a:ext uri="{FF2B5EF4-FFF2-40B4-BE49-F238E27FC236}">
                <a16:creationId xmlns:a16="http://schemas.microsoft.com/office/drawing/2014/main" id="{4E2C80F7-EA96-0D47-85B8-7D483194FB43}"/>
              </a:ext>
            </a:extLst>
          </p:cNvPr>
          <p:cNvGraphicFramePr>
            <a:graphicFrameLocks noGrp="1"/>
          </p:cNvGraphicFramePr>
          <p:nvPr>
            <p:ph sz="half" idx="2"/>
          </p:nvPr>
        </p:nvGraphicFramePr>
        <p:xfrm>
          <a:off x="839788" y="2505075"/>
          <a:ext cx="3600000" cy="3672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485882744"/>
                    </a:ext>
                  </a:extLst>
                </a:gridCol>
                <a:gridCol w="360000">
                  <a:extLst>
                    <a:ext uri="{9D8B030D-6E8A-4147-A177-3AD203B41FA5}">
                      <a16:colId xmlns:a16="http://schemas.microsoft.com/office/drawing/2014/main" val="3605675703"/>
                    </a:ext>
                  </a:extLst>
                </a:gridCol>
                <a:gridCol w="360000">
                  <a:extLst>
                    <a:ext uri="{9D8B030D-6E8A-4147-A177-3AD203B41FA5}">
                      <a16:colId xmlns:a16="http://schemas.microsoft.com/office/drawing/2014/main" val="2487043739"/>
                    </a:ext>
                  </a:extLst>
                </a:gridCol>
                <a:gridCol w="360000">
                  <a:extLst>
                    <a:ext uri="{9D8B030D-6E8A-4147-A177-3AD203B41FA5}">
                      <a16:colId xmlns:a16="http://schemas.microsoft.com/office/drawing/2014/main" val="3966267741"/>
                    </a:ext>
                  </a:extLst>
                </a:gridCol>
                <a:gridCol w="360000">
                  <a:extLst>
                    <a:ext uri="{9D8B030D-6E8A-4147-A177-3AD203B41FA5}">
                      <a16:colId xmlns:a16="http://schemas.microsoft.com/office/drawing/2014/main" val="3426953283"/>
                    </a:ext>
                  </a:extLst>
                </a:gridCol>
                <a:gridCol w="360000">
                  <a:extLst>
                    <a:ext uri="{9D8B030D-6E8A-4147-A177-3AD203B41FA5}">
                      <a16:colId xmlns:a16="http://schemas.microsoft.com/office/drawing/2014/main" val="2229985674"/>
                    </a:ext>
                  </a:extLst>
                </a:gridCol>
                <a:gridCol w="360000">
                  <a:extLst>
                    <a:ext uri="{9D8B030D-6E8A-4147-A177-3AD203B41FA5}">
                      <a16:colId xmlns:a16="http://schemas.microsoft.com/office/drawing/2014/main" val="3297003626"/>
                    </a:ext>
                  </a:extLst>
                </a:gridCol>
                <a:gridCol w="360000">
                  <a:extLst>
                    <a:ext uri="{9D8B030D-6E8A-4147-A177-3AD203B41FA5}">
                      <a16:colId xmlns:a16="http://schemas.microsoft.com/office/drawing/2014/main" val="1201023824"/>
                    </a:ext>
                  </a:extLst>
                </a:gridCol>
                <a:gridCol w="360000">
                  <a:extLst>
                    <a:ext uri="{9D8B030D-6E8A-4147-A177-3AD203B41FA5}">
                      <a16:colId xmlns:a16="http://schemas.microsoft.com/office/drawing/2014/main" val="332446494"/>
                    </a:ext>
                  </a:extLst>
                </a:gridCol>
                <a:gridCol w="360000">
                  <a:extLst>
                    <a:ext uri="{9D8B030D-6E8A-4147-A177-3AD203B41FA5}">
                      <a16:colId xmlns:a16="http://schemas.microsoft.com/office/drawing/2014/main" val="3281158258"/>
                    </a:ext>
                  </a:extLst>
                </a:gridCol>
              </a:tblGrid>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74383443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992158606"/>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45984157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783318275"/>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031420059"/>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766088128"/>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573542856"/>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280525261"/>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991784577"/>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extLst>
                  <a:ext uri="{0D108BD9-81ED-4DB2-BD59-A6C34878D82A}">
                    <a16:rowId xmlns:a16="http://schemas.microsoft.com/office/drawing/2014/main" val="1686959619"/>
                  </a:ext>
                </a:extLst>
              </a:tr>
            </a:tbl>
          </a:graphicData>
        </a:graphic>
      </p:graphicFrame>
      <p:sp>
        <p:nvSpPr>
          <p:cNvPr id="6" name="Text Placeholder 5">
            <a:extLst>
              <a:ext uri="{FF2B5EF4-FFF2-40B4-BE49-F238E27FC236}">
                <a16:creationId xmlns:a16="http://schemas.microsoft.com/office/drawing/2014/main" id="{109A9C9B-8C7A-E04E-BA3D-456D8E55FE36}"/>
              </a:ext>
            </a:extLst>
          </p:cNvPr>
          <p:cNvSpPr>
            <a:spLocks noGrp="1"/>
          </p:cNvSpPr>
          <p:nvPr>
            <p:ph type="body" sz="quarter" idx="3"/>
          </p:nvPr>
        </p:nvSpPr>
        <p:spPr/>
        <p:txBody>
          <a:bodyPr/>
          <a:lstStyle/>
          <a:p>
            <a:r>
              <a:rPr lang="de-AT" dirty="0"/>
              <a:t>Group B</a:t>
            </a:r>
            <a:endParaRPr lang="en-AT" dirty="0"/>
          </a:p>
        </p:txBody>
      </p:sp>
      <p:graphicFrame>
        <p:nvGraphicFramePr>
          <p:cNvPr id="16" name="Table 16">
            <a:extLst>
              <a:ext uri="{FF2B5EF4-FFF2-40B4-BE49-F238E27FC236}">
                <a16:creationId xmlns:a16="http://schemas.microsoft.com/office/drawing/2014/main" id="{5A7D275A-E312-6146-9A04-7D8C0B5C0B69}"/>
              </a:ext>
            </a:extLst>
          </p:cNvPr>
          <p:cNvGraphicFramePr>
            <a:graphicFrameLocks noGrp="1"/>
          </p:cNvGraphicFramePr>
          <p:nvPr>
            <p:ph sz="quarter" idx="4"/>
          </p:nvPr>
        </p:nvGraphicFramePr>
        <p:xfrm>
          <a:off x="6172200" y="2505075"/>
          <a:ext cx="3600000" cy="3672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1354517884"/>
                    </a:ext>
                  </a:extLst>
                </a:gridCol>
                <a:gridCol w="360000">
                  <a:extLst>
                    <a:ext uri="{9D8B030D-6E8A-4147-A177-3AD203B41FA5}">
                      <a16:colId xmlns:a16="http://schemas.microsoft.com/office/drawing/2014/main" val="51846493"/>
                    </a:ext>
                  </a:extLst>
                </a:gridCol>
                <a:gridCol w="360000">
                  <a:extLst>
                    <a:ext uri="{9D8B030D-6E8A-4147-A177-3AD203B41FA5}">
                      <a16:colId xmlns:a16="http://schemas.microsoft.com/office/drawing/2014/main" val="2174976567"/>
                    </a:ext>
                  </a:extLst>
                </a:gridCol>
                <a:gridCol w="360000">
                  <a:extLst>
                    <a:ext uri="{9D8B030D-6E8A-4147-A177-3AD203B41FA5}">
                      <a16:colId xmlns:a16="http://schemas.microsoft.com/office/drawing/2014/main" val="1178840977"/>
                    </a:ext>
                  </a:extLst>
                </a:gridCol>
                <a:gridCol w="360000">
                  <a:extLst>
                    <a:ext uri="{9D8B030D-6E8A-4147-A177-3AD203B41FA5}">
                      <a16:colId xmlns:a16="http://schemas.microsoft.com/office/drawing/2014/main" val="2577826955"/>
                    </a:ext>
                  </a:extLst>
                </a:gridCol>
                <a:gridCol w="360000">
                  <a:extLst>
                    <a:ext uri="{9D8B030D-6E8A-4147-A177-3AD203B41FA5}">
                      <a16:colId xmlns:a16="http://schemas.microsoft.com/office/drawing/2014/main" val="2196493430"/>
                    </a:ext>
                  </a:extLst>
                </a:gridCol>
                <a:gridCol w="360000">
                  <a:extLst>
                    <a:ext uri="{9D8B030D-6E8A-4147-A177-3AD203B41FA5}">
                      <a16:colId xmlns:a16="http://schemas.microsoft.com/office/drawing/2014/main" val="3547892290"/>
                    </a:ext>
                  </a:extLst>
                </a:gridCol>
                <a:gridCol w="360000">
                  <a:extLst>
                    <a:ext uri="{9D8B030D-6E8A-4147-A177-3AD203B41FA5}">
                      <a16:colId xmlns:a16="http://schemas.microsoft.com/office/drawing/2014/main" val="3822911551"/>
                    </a:ext>
                  </a:extLst>
                </a:gridCol>
                <a:gridCol w="360000">
                  <a:extLst>
                    <a:ext uri="{9D8B030D-6E8A-4147-A177-3AD203B41FA5}">
                      <a16:colId xmlns:a16="http://schemas.microsoft.com/office/drawing/2014/main" val="1010569696"/>
                    </a:ext>
                  </a:extLst>
                </a:gridCol>
                <a:gridCol w="360000">
                  <a:extLst>
                    <a:ext uri="{9D8B030D-6E8A-4147-A177-3AD203B41FA5}">
                      <a16:colId xmlns:a16="http://schemas.microsoft.com/office/drawing/2014/main" val="1204999809"/>
                    </a:ext>
                  </a:extLst>
                </a:gridCol>
              </a:tblGrid>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224403957"/>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337477311"/>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67937707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402809139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721116000"/>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544117095"/>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064237766"/>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43835612"/>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055430685"/>
                  </a:ext>
                </a:extLst>
              </a:tr>
              <a:tr h="367200">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extLst>
                  <a:ext uri="{0D108BD9-81ED-4DB2-BD59-A6C34878D82A}">
                    <a16:rowId xmlns:a16="http://schemas.microsoft.com/office/drawing/2014/main" val="1398938807"/>
                  </a:ext>
                </a:extLst>
              </a:tr>
            </a:tbl>
          </a:graphicData>
        </a:graphic>
      </p:graphicFrame>
    </p:spTree>
    <p:extLst>
      <p:ext uri="{BB962C8B-B14F-4D97-AF65-F5344CB8AC3E}">
        <p14:creationId xmlns:p14="http://schemas.microsoft.com/office/powerpoint/2010/main" val="3474553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A32-21ED-224B-95C1-ACAA95743D7B}"/>
              </a:ext>
            </a:extLst>
          </p:cNvPr>
          <p:cNvSpPr>
            <a:spLocks noGrp="1"/>
          </p:cNvSpPr>
          <p:nvPr>
            <p:ph type="title"/>
          </p:nvPr>
        </p:nvSpPr>
        <p:spPr/>
        <p:txBody>
          <a:bodyPr/>
          <a:lstStyle/>
          <a:p>
            <a:r>
              <a:rPr lang="en-AT" dirty="0"/>
              <a:t>Voxel-based morphometry</a:t>
            </a:r>
          </a:p>
        </p:txBody>
      </p:sp>
      <p:sp>
        <p:nvSpPr>
          <p:cNvPr id="4" name="Text Placeholder 3">
            <a:extLst>
              <a:ext uri="{FF2B5EF4-FFF2-40B4-BE49-F238E27FC236}">
                <a16:creationId xmlns:a16="http://schemas.microsoft.com/office/drawing/2014/main" id="{40F6ED88-7D59-8C42-B539-363768E7A87C}"/>
              </a:ext>
            </a:extLst>
          </p:cNvPr>
          <p:cNvSpPr>
            <a:spLocks noGrp="1"/>
          </p:cNvSpPr>
          <p:nvPr>
            <p:ph type="body" idx="1"/>
          </p:nvPr>
        </p:nvSpPr>
        <p:spPr/>
        <p:txBody>
          <a:bodyPr/>
          <a:lstStyle/>
          <a:p>
            <a:r>
              <a:rPr lang="de-AT" dirty="0"/>
              <a:t>Group A</a:t>
            </a:r>
            <a:endParaRPr lang="en-AT" dirty="0"/>
          </a:p>
        </p:txBody>
      </p:sp>
      <p:graphicFrame>
        <p:nvGraphicFramePr>
          <p:cNvPr id="13" name="Table 13">
            <a:extLst>
              <a:ext uri="{FF2B5EF4-FFF2-40B4-BE49-F238E27FC236}">
                <a16:creationId xmlns:a16="http://schemas.microsoft.com/office/drawing/2014/main" id="{4E2C80F7-EA96-0D47-85B8-7D483194FB43}"/>
              </a:ext>
            </a:extLst>
          </p:cNvPr>
          <p:cNvGraphicFramePr>
            <a:graphicFrameLocks noGrp="1"/>
          </p:cNvGraphicFramePr>
          <p:nvPr>
            <p:ph sz="half" idx="2"/>
          </p:nvPr>
        </p:nvGraphicFramePr>
        <p:xfrm>
          <a:off x="839788" y="2505075"/>
          <a:ext cx="3600000" cy="3672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485882744"/>
                    </a:ext>
                  </a:extLst>
                </a:gridCol>
                <a:gridCol w="360000">
                  <a:extLst>
                    <a:ext uri="{9D8B030D-6E8A-4147-A177-3AD203B41FA5}">
                      <a16:colId xmlns:a16="http://schemas.microsoft.com/office/drawing/2014/main" val="3605675703"/>
                    </a:ext>
                  </a:extLst>
                </a:gridCol>
                <a:gridCol w="360000">
                  <a:extLst>
                    <a:ext uri="{9D8B030D-6E8A-4147-A177-3AD203B41FA5}">
                      <a16:colId xmlns:a16="http://schemas.microsoft.com/office/drawing/2014/main" val="2487043739"/>
                    </a:ext>
                  </a:extLst>
                </a:gridCol>
                <a:gridCol w="360000">
                  <a:extLst>
                    <a:ext uri="{9D8B030D-6E8A-4147-A177-3AD203B41FA5}">
                      <a16:colId xmlns:a16="http://schemas.microsoft.com/office/drawing/2014/main" val="3966267741"/>
                    </a:ext>
                  </a:extLst>
                </a:gridCol>
                <a:gridCol w="360000">
                  <a:extLst>
                    <a:ext uri="{9D8B030D-6E8A-4147-A177-3AD203B41FA5}">
                      <a16:colId xmlns:a16="http://schemas.microsoft.com/office/drawing/2014/main" val="3426953283"/>
                    </a:ext>
                  </a:extLst>
                </a:gridCol>
                <a:gridCol w="360000">
                  <a:extLst>
                    <a:ext uri="{9D8B030D-6E8A-4147-A177-3AD203B41FA5}">
                      <a16:colId xmlns:a16="http://schemas.microsoft.com/office/drawing/2014/main" val="2229985674"/>
                    </a:ext>
                  </a:extLst>
                </a:gridCol>
                <a:gridCol w="360000">
                  <a:extLst>
                    <a:ext uri="{9D8B030D-6E8A-4147-A177-3AD203B41FA5}">
                      <a16:colId xmlns:a16="http://schemas.microsoft.com/office/drawing/2014/main" val="3297003626"/>
                    </a:ext>
                  </a:extLst>
                </a:gridCol>
                <a:gridCol w="360000">
                  <a:extLst>
                    <a:ext uri="{9D8B030D-6E8A-4147-A177-3AD203B41FA5}">
                      <a16:colId xmlns:a16="http://schemas.microsoft.com/office/drawing/2014/main" val="1201023824"/>
                    </a:ext>
                  </a:extLst>
                </a:gridCol>
                <a:gridCol w="360000">
                  <a:extLst>
                    <a:ext uri="{9D8B030D-6E8A-4147-A177-3AD203B41FA5}">
                      <a16:colId xmlns:a16="http://schemas.microsoft.com/office/drawing/2014/main" val="332446494"/>
                    </a:ext>
                  </a:extLst>
                </a:gridCol>
                <a:gridCol w="360000">
                  <a:extLst>
                    <a:ext uri="{9D8B030D-6E8A-4147-A177-3AD203B41FA5}">
                      <a16:colId xmlns:a16="http://schemas.microsoft.com/office/drawing/2014/main" val="3281158258"/>
                    </a:ext>
                  </a:extLst>
                </a:gridCol>
              </a:tblGrid>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74383443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992158606"/>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45984157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783318275"/>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031420059"/>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766088128"/>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573542856"/>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280525261"/>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991784577"/>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extLst>
                  <a:ext uri="{0D108BD9-81ED-4DB2-BD59-A6C34878D82A}">
                    <a16:rowId xmlns:a16="http://schemas.microsoft.com/office/drawing/2014/main" val="1686959619"/>
                  </a:ext>
                </a:extLst>
              </a:tr>
            </a:tbl>
          </a:graphicData>
        </a:graphic>
      </p:graphicFrame>
      <p:sp>
        <p:nvSpPr>
          <p:cNvPr id="6" name="Text Placeholder 5">
            <a:extLst>
              <a:ext uri="{FF2B5EF4-FFF2-40B4-BE49-F238E27FC236}">
                <a16:creationId xmlns:a16="http://schemas.microsoft.com/office/drawing/2014/main" id="{109A9C9B-8C7A-E04E-BA3D-456D8E55FE36}"/>
              </a:ext>
            </a:extLst>
          </p:cNvPr>
          <p:cNvSpPr>
            <a:spLocks noGrp="1"/>
          </p:cNvSpPr>
          <p:nvPr>
            <p:ph type="body" sz="quarter" idx="3"/>
          </p:nvPr>
        </p:nvSpPr>
        <p:spPr/>
        <p:txBody>
          <a:bodyPr/>
          <a:lstStyle/>
          <a:p>
            <a:r>
              <a:rPr lang="de-AT" dirty="0"/>
              <a:t>Group B</a:t>
            </a:r>
            <a:endParaRPr lang="en-AT" dirty="0"/>
          </a:p>
        </p:txBody>
      </p:sp>
      <p:graphicFrame>
        <p:nvGraphicFramePr>
          <p:cNvPr id="16" name="Table 16">
            <a:extLst>
              <a:ext uri="{FF2B5EF4-FFF2-40B4-BE49-F238E27FC236}">
                <a16:creationId xmlns:a16="http://schemas.microsoft.com/office/drawing/2014/main" id="{5A7D275A-E312-6146-9A04-7D8C0B5C0B69}"/>
              </a:ext>
            </a:extLst>
          </p:cNvPr>
          <p:cNvGraphicFramePr>
            <a:graphicFrameLocks noGrp="1"/>
          </p:cNvGraphicFramePr>
          <p:nvPr>
            <p:ph sz="quarter" idx="4"/>
          </p:nvPr>
        </p:nvGraphicFramePr>
        <p:xfrm>
          <a:off x="6172200" y="2505075"/>
          <a:ext cx="3600000" cy="3672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1354517884"/>
                    </a:ext>
                  </a:extLst>
                </a:gridCol>
                <a:gridCol w="360000">
                  <a:extLst>
                    <a:ext uri="{9D8B030D-6E8A-4147-A177-3AD203B41FA5}">
                      <a16:colId xmlns:a16="http://schemas.microsoft.com/office/drawing/2014/main" val="51846493"/>
                    </a:ext>
                  </a:extLst>
                </a:gridCol>
                <a:gridCol w="360000">
                  <a:extLst>
                    <a:ext uri="{9D8B030D-6E8A-4147-A177-3AD203B41FA5}">
                      <a16:colId xmlns:a16="http://schemas.microsoft.com/office/drawing/2014/main" val="2174976567"/>
                    </a:ext>
                  </a:extLst>
                </a:gridCol>
                <a:gridCol w="360000">
                  <a:extLst>
                    <a:ext uri="{9D8B030D-6E8A-4147-A177-3AD203B41FA5}">
                      <a16:colId xmlns:a16="http://schemas.microsoft.com/office/drawing/2014/main" val="1178840977"/>
                    </a:ext>
                  </a:extLst>
                </a:gridCol>
                <a:gridCol w="360000">
                  <a:extLst>
                    <a:ext uri="{9D8B030D-6E8A-4147-A177-3AD203B41FA5}">
                      <a16:colId xmlns:a16="http://schemas.microsoft.com/office/drawing/2014/main" val="2577826955"/>
                    </a:ext>
                  </a:extLst>
                </a:gridCol>
                <a:gridCol w="360000">
                  <a:extLst>
                    <a:ext uri="{9D8B030D-6E8A-4147-A177-3AD203B41FA5}">
                      <a16:colId xmlns:a16="http://schemas.microsoft.com/office/drawing/2014/main" val="2196493430"/>
                    </a:ext>
                  </a:extLst>
                </a:gridCol>
                <a:gridCol w="360000">
                  <a:extLst>
                    <a:ext uri="{9D8B030D-6E8A-4147-A177-3AD203B41FA5}">
                      <a16:colId xmlns:a16="http://schemas.microsoft.com/office/drawing/2014/main" val="3547892290"/>
                    </a:ext>
                  </a:extLst>
                </a:gridCol>
                <a:gridCol w="360000">
                  <a:extLst>
                    <a:ext uri="{9D8B030D-6E8A-4147-A177-3AD203B41FA5}">
                      <a16:colId xmlns:a16="http://schemas.microsoft.com/office/drawing/2014/main" val="3822911551"/>
                    </a:ext>
                  </a:extLst>
                </a:gridCol>
                <a:gridCol w="360000">
                  <a:extLst>
                    <a:ext uri="{9D8B030D-6E8A-4147-A177-3AD203B41FA5}">
                      <a16:colId xmlns:a16="http://schemas.microsoft.com/office/drawing/2014/main" val="1010569696"/>
                    </a:ext>
                  </a:extLst>
                </a:gridCol>
                <a:gridCol w="360000">
                  <a:extLst>
                    <a:ext uri="{9D8B030D-6E8A-4147-A177-3AD203B41FA5}">
                      <a16:colId xmlns:a16="http://schemas.microsoft.com/office/drawing/2014/main" val="1204999809"/>
                    </a:ext>
                  </a:extLst>
                </a:gridCol>
              </a:tblGrid>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224403957"/>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337477311"/>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67937707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r>
                        <a:rPr lang="en-AT" dirty="0"/>
                        <a:t>*</a:t>
                      </a:r>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402809139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r>
                        <a:rPr lang="en-AT" dirty="0"/>
                        <a:t>*</a:t>
                      </a:r>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721116000"/>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r>
                        <a:rPr lang="en-AT" dirty="0"/>
                        <a:t>*</a:t>
                      </a:r>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544117095"/>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r>
                        <a:rPr lang="en-AT" dirty="0"/>
                        <a:t>*</a:t>
                      </a:r>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064237766"/>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r>
                        <a:rPr lang="en-AT" dirty="0"/>
                        <a:t>*</a:t>
                      </a:r>
                    </a:p>
                  </a:txBody>
                  <a:tcPr>
                    <a:solidFill>
                      <a:schemeClr val="bg1">
                        <a:lumMod val="50000"/>
                      </a:schemeClr>
                    </a:solidFill>
                  </a:tcPr>
                </a:tc>
                <a:tc>
                  <a:txBody>
                    <a:bodyPr/>
                    <a:lstStyle/>
                    <a:p>
                      <a:r>
                        <a:rPr lang="en-AT" dirty="0"/>
                        <a:t>*</a:t>
                      </a:r>
                    </a:p>
                  </a:txBody>
                  <a:tcPr>
                    <a:solidFill>
                      <a:schemeClr val="bg1">
                        <a:lumMod val="50000"/>
                      </a:schemeClr>
                    </a:solidFill>
                  </a:tcPr>
                </a:tc>
                <a:tc>
                  <a:txBody>
                    <a:bodyPr/>
                    <a:lstStyle/>
                    <a:p>
                      <a:r>
                        <a:rPr lang="en-AT" dirty="0"/>
                        <a:t>*</a:t>
                      </a:r>
                    </a:p>
                  </a:txBody>
                  <a:tcPr>
                    <a:solidFill>
                      <a:schemeClr val="bg1">
                        <a:lumMod val="50000"/>
                      </a:schemeClr>
                    </a:solidFill>
                  </a:tcPr>
                </a:tc>
                <a:tc>
                  <a:txBody>
                    <a:bodyPr/>
                    <a:lstStyle/>
                    <a:p>
                      <a:r>
                        <a:rPr lang="en-AT" dirty="0"/>
                        <a:t>*</a:t>
                      </a:r>
                    </a:p>
                  </a:txBody>
                  <a:tcPr>
                    <a:solidFill>
                      <a:schemeClr val="bg1">
                        <a:lumMod val="50000"/>
                      </a:schemeClr>
                    </a:solidFill>
                  </a:tcPr>
                </a:tc>
                <a:tc>
                  <a:txBody>
                    <a:bodyPr/>
                    <a:lstStyle/>
                    <a:p>
                      <a:r>
                        <a:rPr lang="en-AT" dirty="0"/>
                        <a:t>*</a:t>
                      </a:r>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43835612"/>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055430685"/>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extLst>
                  <a:ext uri="{0D108BD9-81ED-4DB2-BD59-A6C34878D82A}">
                    <a16:rowId xmlns:a16="http://schemas.microsoft.com/office/drawing/2014/main" val="1398938807"/>
                  </a:ext>
                </a:extLst>
              </a:tr>
            </a:tbl>
          </a:graphicData>
        </a:graphic>
      </p:graphicFrame>
    </p:spTree>
    <p:extLst>
      <p:ext uri="{BB962C8B-B14F-4D97-AF65-F5344CB8AC3E}">
        <p14:creationId xmlns:p14="http://schemas.microsoft.com/office/powerpoint/2010/main" val="950287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5A32-21ED-224B-95C1-ACAA95743D7B}"/>
              </a:ext>
            </a:extLst>
          </p:cNvPr>
          <p:cNvSpPr>
            <a:spLocks noGrp="1"/>
          </p:cNvSpPr>
          <p:nvPr>
            <p:ph type="title"/>
          </p:nvPr>
        </p:nvSpPr>
        <p:spPr/>
        <p:txBody>
          <a:bodyPr/>
          <a:lstStyle/>
          <a:p>
            <a:r>
              <a:rPr lang="en-US" dirty="0"/>
              <a:t>Gray matter density</a:t>
            </a:r>
            <a:endParaRPr lang="en-AT" dirty="0"/>
          </a:p>
        </p:txBody>
      </p:sp>
      <p:sp>
        <p:nvSpPr>
          <p:cNvPr id="4" name="Text Placeholder 3">
            <a:extLst>
              <a:ext uri="{FF2B5EF4-FFF2-40B4-BE49-F238E27FC236}">
                <a16:creationId xmlns:a16="http://schemas.microsoft.com/office/drawing/2014/main" id="{40F6ED88-7D59-8C42-B539-363768E7A87C}"/>
              </a:ext>
            </a:extLst>
          </p:cNvPr>
          <p:cNvSpPr>
            <a:spLocks noGrp="1"/>
          </p:cNvSpPr>
          <p:nvPr>
            <p:ph type="body" idx="1"/>
          </p:nvPr>
        </p:nvSpPr>
        <p:spPr/>
        <p:txBody>
          <a:bodyPr/>
          <a:lstStyle/>
          <a:p>
            <a:r>
              <a:rPr lang="de-AT" dirty="0"/>
              <a:t>Group A</a:t>
            </a:r>
            <a:endParaRPr lang="en-AT" dirty="0"/>
          </a:p>
        </p:txBody>
      </p:sp>
      <p:graphicFrame>
        <p:nvGraphicFramePr>
          <p:cNvPr id="13" name="Table 13">
            <a:extLst>
              <a:ext uri="{FF2B5EF4-FFF2-40B4-BE49-F238E27FC236}">
                <a16:creationId xmlns:a16="http://schemas.microsoft.com/office/drawing/2014/main" id="{4E2C80F7-EA96-0D47-85B8-7D483194FB43}"/>
              </a:ext>
            </a:extLst>
          </p:cNvPr>
          <p:cNvGraphicFramePr>
            <a:graphicFrameLocks noGrp="1"/>
          </p:cNvGraphicFramePr>
          <p:nvPr>
            <p:ph sz="half" idx="2"/>
          </p:nvPr>
        </p:nvGraphicFramePr>
        <p:xfrm>
          <a:off x="839788" y="2505075"/>
          <a:ext cx="3600000" cy="3672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3485882744"/>
                    </a:ext>
                  </a:extLst>
                </a:gridCol>
                <a:gridCol w="360000">
                  <a:extLst>
                    <a:ext uri="{9D8B030D-6E8A-4147-A177-3AD203B41FA5}">
                      <a16:colId xmlns:a16="http://schemas.microsoft.com/office/drawing/2014/main" val="3605675703"/>
                    </a:ext>
                  </a:extLst>
                </a:gridCol>
                <a:gridCol w="360000">
                  <a:extLst>
                    <a:ext uri="{9D8B030D-6E8A-4147-A177-3AD203B41FA5}">
                      <a16:colId xmlns:a16="http://schemas.microsoft.com/office/drawing/2014/main" val="2487043739"/>
                    </a:ext>
                  </a:extLst>
                </a:gridCol>
                <a:gridCol w="360000">
                  <a:extLst>
                    <a:ext uri="{9D8B030D-6E8A-4147-A177-3AD203B41FA5}">
                      <a16:colId xmlns:a16="http://schemas.microsoft.com/office/drawing/2014/main" val="3966267741"/>
                    </a:ext>
                  </a:extLst>
                </a:gridCol>
                <a:gridCol w="360000">
                  <a:extLst>
                    <a:ext uri="{9D8B030D-6E8A-4147-A177-3AD203B41FA5}">
                      <a16:colId xmlns:a16="http://schemas.microsoft.com/office/drawing/2014/main" val="3426953283"/>
                    </a:ext>
                  </a:extLst>
                </a:gridCol>
                <a:gridCol w="360000">
                  <a:extLst>
                    <a:ext uri="{9D8B030D-6E8A-4147-A177-3AD203B41FA5}">
                      <a16:colId xmlns:a16="http://schemas.microsoft.com/office/drawing/2014/main" val="2229985674"/>
                    </a:ext>
                  </a:extLst>
                </a:gridCol>
                <a:gridCol w="360000">
                  <a:extLst>
                    <a:ext uri="{9D8B030D-6E8A-4147-A177-3AD203B41FA5}">
                      <a16:colId xmlns:a16="http://schemas.microsoft.com/office/drawing/2014/main" val="3297003626"/>
                    </a:ext>
                  </a:extLst>
                </a:gridCol>
                <a:gridCol w="360000">
                  <a:extLst>
                    <a:ext uri="{9D8B030D-6E8A-4147-A177-3AD203B41FA5}">
                      <a16:colId xmlns:a16="http://schemas.microsoft.com/office/drawing/2014/main" val="1201023824"/>
                    </a:ext>
                  </a:extLst>
                </a:gridCol>
                <a:gridCol w="360000">
                  <a:extLst>
                    <a:ext uri="{9D8B030D-6E8A-4147-A177-3AD203B41FA5}">
                      <a16:colId xmlns:a16="http://schemas.microsoft.com/office/drawing/2014/main" val="332446494"/>
                    </a:ext>
                  </a:extLst>
                </a:gridCol>
                <a:gridCol w="360000">
                  <a:extLst>
                    <a:ext uri="{9D8B030D-6E8A-4147-A177-3AD203B41FA5}">
                      <a16:colId xmlns:a16="http://schemas.microsoft.com/office/drawing/2014/main" val="3281158258"/>
                    </a:ext>
                  </a:extLst>
                </a:gridCol>
              </a:tblGrid>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74383443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992158606"/>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45984157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783318275"/>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031420059"/>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766088128"/>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a:p>
                  </a:txBody>
                  <a:tcPr>
                    <a:solidFill>
                      <a:schemeClr val="bg1">
                        <a:lumMod val="50000"/>
                      </a:schemeClr>
                    </a:solidFill>
                  </a:tcPr>
                </a:tc>
                <a:tc>
                  <a:txBody>
                    <a:bodyPr/>
                    <a:lstStyle/>
                    <a:p>
                      <a:endParaRPr lang="en-AT" dirty="0"/>
                    </a:p>
                  </a:txBody>
                  <a:tcPr>
                    <a:solidFill>
                      <a:schemeClr val="bg1">
                        <a:lumMod val="50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573542856"/>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280525261"/>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991784577"/>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extLst>
                  <a:ext uri="{0D108BD9-81ED-4DB2-BD59-A6C34878D82A}">
                    <a16:rowId xmlns:a16="http://schemas.microsoft.com/office/drawing/2014/main" val="1686959619"/>
                  </a:ext>
                </a:extLst>
              </a:tr>
            </a:tbl>
          </a:graphicData>
        </a:graphic>
      </p:graphicFrame>
      <p:sp>
        <p:nvSpPr>
          <p:cNvPr id="6" name="Text Placeholder 5">
            <a:extLst>
              <a:ext uri="{FF2B5EF4-FFF2-40B4-BE49-F238E27FC236}">
                <a16:creationId xmlns:a16="http://schemas.microsoft.com/office/drawing/2014/main" id="{109A9C9B-8C7A-E04E-BA3D-456D8E55FE36}"/>
              </a:ext>
            </a:extLst>
          </p:cNvPr>
          <p:cNvSpPr>
            <a:spLocks noGrp="1"/>
          </p:cNvSpPr>
          <p:nvPr>
            <p:ph type="body" sz="quarter" idx="3"/>
          </p:nvPr>
        </p:nvSpPr>
        <p:spPr/>
        <p:txBody>
          <a:bodyPr/>
          <a:lstStyle/>
          <a:p>
            <a:r>
              <a:rPr lang="de-AT" dirty="0"/>
              <a:t>Group B</a:t>
            </a:r>
            <a:endParaRPr lang="en-AT" dirty="0"/>
          </a:p>
        </p:txBody>
      </p:sp>
      <p:graphicFrame>
        <p:nvGraphicFramePr>
          <p:cNvPr id="16" name="Table 16">
            <a:extLst>
              <a:ext uri="{FF2B5EF4-FFF2-40B4-BE49-F238E27FC236}">
                <a16:creationId xmlns:a16="http://schemas.microsoft.com/office/drawing/2014/main" id="{5A7D275A-E312-6146-9A04-7D8C0B5C0B69}"/>
              </a:ext>
            </a:extLst>
          </p:cNvPr>
          <p:cNvGraphicFramePr>
            <a:graphicFrameLocks noGrp="1"/>
          </p:cNvGraphicFramePr>
          <p:nvPr>
            <p:ph sz="quarter" idx="4"/>
          </p:nvPr>
        </p:nvGraphicFramePr>
        <p:xfrm>
          <a:off x="6172200" y="2505075"/>
          <a:ext cx="3600000" cy="36720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1354517884"/>
                    </a:ext>
                  </a:extLst>
                </a:gridCol>
                <a:gridCol w="360000">
                  <a:extLst>
                    <a:ext uri="{9D8B030D-6E8A-4147-A177-3AD203B41FA5}">
                      <a16:colId xmlns:a16="http://schemas.microsoft.com/office/drawing/2014/main" val="51846493"/>
                    </a:ext>
                  </a:extLst>
                </a:gridCol>
                <a:gridCol w="360000">
                  <a:extLst>
                    <a:ext uri="{9D8B030D-6E8A-4147-A177-3AD203B41FA5}">
                      <a16:colId xmlns:a16="http://schemas.microsoft.com/office/drawing/2014/main" val="2174976567"/>
                    </a:ext>
                  </a:extLst>
                </a:gridCol>
                <a:gridCol w="360000">
                  <a:extLst>
                    <a:ext uri="{9D8B030D-6E8A-4147-A177-3AD203B41FA5}">
                      <a16:colId xmlns:a16="http://schemas.microsoft.com/office/drawing/2014/main" val="1178840977"/>
                    </a:ext>
                  </a:extLst>
                </a:gridCol>
                <a:gridCol w="360000">
                  <a:extLst>
                    <a:ext uri="{9D8B030D-6E8A-4147-A177-3AD203B41FA5}">
                      <a16:colId xmlns:a16="http://schemas.microsoft.com/office/drawing/2014/main" val="2577826955"/>
                    </a:ext>
                  </a:extLst>
                </a:gridCol>
                <a:gridCol w="360000">
                  <a:extLst>
                    <a:ext uri="{9D8B030D-6E8A-4147-A177-3AD203B41FA5}">
                      <a16:colId xmlns:a16="http://schemas.microsoft.com/office/drawing/2014/main" val="2196493430"/>
                    </a:ext>
                  </a:extLst>
                </a:gridCol>
                <a:gridCol w="360000">
                  <a:extLst>
                    <a:ext uri="{9D8B030D-6E8A-4147-A177-3AD203B41FA5}">
                      <a16:colId xmlns:a16="http://schemas.microsoft.com/office/drawing/2014/main" val="3547892290"/>
                    </a:ext>
                  </a:extLst>
                </a:gridCol>
                <a:gridCol w="360000">
                  <a:extLst>
                    <a:ext uri="{9D8B030D-6E8A-4147-A177-3AD203B41FA5}">
                      <a16:colId xmlns:a16="http://schemas.microsoft.com/office/drawing/2014/main" val="3822911551"/>
                    </a:ext>
                  </a:extLst>
                </a:gridCol>
                <a:gridCol w="360000">
                  <a:extLst>
                    <a:ext uri="{9D8B030D-6E8A-4147-A177-3AD203B41FA5}">
                      <a16:colId xmlns:a16="http://schemas.microsoft.com/office/drawing/2014/main" val="1010569696"/>
                    </a:ext>
                  </a:extLst>
                </a:gridCol>
                <a:gridCol w="360000">
                  <a:extLst>
                    <a:ext uri="{9D8B030D-6E8A-4147-A177-3AD203B41FA5}">
                      <a16:colId xmlns:a16="http://schemas.microsoft.com/office/drawing/2014/main" val="1204999809"/>
                    </a:ext>
                  </a:extLst>
                </a:gridCol>
              </a:tblGrid>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224403957"/>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337477311"/>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67937707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tx1">
                        <a:lumMod val="85000"/>
                        <a:lumOff val="15000"/>
                      </a:schemeClr>
                    </a:solidFill>
                  </a:tcPr>
                </a:tc>
                <a:tc>
                  <a:txBody>
                    <a:bodyPr/>
                    <a:lstStyle/>
                    <a:p>
                      <a:endParaRPr lang="en-AT" dirty="0"/>
                    </a:p>
                  </a:txBody>
                  <a:tcPr>
                    <a:solidFill>
                      <a:schemeClr val="tx1">
                        <a:lumMod val="85000"/>
                        <a:lumOff val="15000"/>
                      </a:schemeClr>
                    </a:solidFill>
                  </a:tcPr>
                </a:tc>
                <a:tc>
                  <a:txBody>
                    <a:bodyPr/>
                    <a:lstStyle/>
                    <a:p>
                      <a:endParaRPr lang="en-AT" dirty="0"/>
                    </a:p>
                  </a:txBody>
                  <a:tcPr>
                    <a:solidFill>
                      <a:schemeClr val="tx1">
                        <a:lumMod val="85000"/>
                        <a:lumOff val="15000"/>
                      </a:schemeClr>
                    </a:solidFill>
                  </a:tcPr>
                </a:tc>
                <a:tc>
                  <a:txBody>
                    <a:bodyPr/>
                    <a:lstStyle/>
                    <a:p>
                      <a:endParaRPr lang="en-AT" dirty="0"/>
                    </a:p>
                  </a:txBody>
                  <a:tcPr>
                    <a:solidFill>
                      <a:schemeClr val="tx1">
                        <a:lumMod val="85000"/>
                        <a:lumOff val="15000"/>
                      </a:schemeClr>
                    </a:solidFill>
                  </a:tcPr>
                </a:tc>
                <a:tc>
                  <a:txBody>
                    <a:bodyPr/>
                    <a:lstStyle/>
                    <a:p>
                      <a:endParaRPr lang="en-AT" dirty="0">
                        <a:solidFill>
                          <a:schemeClr val="bg1">
                            <a:lumMod val="95000"/>
                          </a:schemeClr>
                        </a:solidFill>
                      </a:endParaRPr>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4028091394"/>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tx1">
                        <a:lumMod val="85000"/>
                        <a:lumOff val="15000"/>
                      </a:schemeClr>
                    </a:solidFill>
                  </a:tcPr>
                </a:tc>
                <a:tc>
                  <a:txBody>
                    <a:bodyPr/>
                    <a:lstStyle/>
                    <a:p>
                      <a:endParaRPr lang="en-AT"/>
                    </a:p>
                  </a:txBody>
                  <a:tcPr>
                    <a:solidFill>
                      <a:schemeClr val="tx1">
                        <a:lumMod val="85000"/>
                        <a:lumOff val="15000"/>
                      </a:schemeClr>
                    </a:solidFill>
                  </a:tcPr>
                </a:tc>
                <a:tc>
                  <a:txBody>
                    <a:bodyPr/>
                    <a:lstStyle/>
                    <a:p>
                      <a:endParaRPr lang="en-AT" dirty="0"/>
                    </a:p>
                  </a:txBody>
                  <a:tcPr>
                    <a:solidFill>
                      <a:schemeClr val="tx1">
                        <a:lumMod val="85000"/>
                        <a:lumOff val="15000"/>
                      </a:schemeClr>
                    </a:solidFill>
                  </a:tcPr>
                </a:tc>
                <a:tc>
                  <a:txBody>
                    <a:bodyPr/>
                    <a:lstStyle/>
                    <a:p>
                      <a:endParaRPr lang="en-AT" dirty="0"/>
                    </a:p>
                  </a:txBody>
                  <a:tcPr>
                    <a:solidFill>
                      <a:schemeClr val="tx1">
                        <a:lumMod val="85000"/>
                        <a:lumOff val="15000"/>
                      </a:schemeClr>
                    </a:solidFill>
                  </a:tcPr>
                </a:tc>
                <a:tc>
                  <a:txBody>
                    <a:bodyPr/>
                    <a:lstStyle/>
                    <a:p>
                      <a:endParaRPr lang="en-AT" dirty="0">
                        <a:solidFill>
                          <a:schemeClr val="bg1">
                            <a:lumMod val="95000"/>
                          </a:schemeClr>
                        </a:solidFill>
                      </a:endParaRPr>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721116000"/>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tx1">
                        <a:lumMod val="85000"/>
                        <a:lumOff val="15000"/>
                      </a:schemeClr>
                    </a:solidFill>
                  </a:tcPr>
                </a:tc>
                <a:tc>
                  <a:txBody>
                    <a:bodyPr/>
                    <a:lstStyle/>
                    <a:p>
                      <a:endParaRPr lang="en-AT"/>
                    </a:p>
                  </a:txBody>
                  <a:tcPr>
                    <a:solidFill>
                      <a:schemeClr val="tx1">
                        <a:lumMod val="85000"/>
                        <a:lumOff val="15000"/>
                      </a:schemeClr>
                    </a:solidFill>
                  </a:tcPr>
                </a:tc>
                <a:tc>
                  <a:txBody>
                    <a:bodyPr/>
                    <a:lstStyle/>
                    <a:p>
                      <a:endParaRPr lang="en-AT"/>
                    </a:p>
                  </a:txBody>
                  <a:tcPr>
                    <a:solidFill>
                      <a:schemeClr val="tx1">
                        <a:lumMod val="85000"/>
                        <a:lumOff val="15000"/>
                      </a:schemeClr>
                    </a:solidFill>
                  </a:tcPr>
                </a:tc>
                <a:tc>
                  <a:txBody>
                    <a:bodyPr/>
                    <a:lstStyle/>
                    <a:p>
                      <a:endParaRPr lang="en-AT" dirty="0"/>
                    </a:p>
                  </a:txBody>
                  <a:tcPr>
                    <a:solidFill>
                      <a:schemeClr val="tx1">
                        <a:lumMod val="85000"/>
                        <a:lumOff val="15000"/>
                      </a:schemeClr>
                    </a:solidFill>
                  </a:tcPr>
                </a:tc>
                <a:tc>
                  <a:txBody>
                    <a:bodyPr/>
                    <a:lstStyle/>
                    <a:p>
                      <a:endParaRPr lang="en-AT" dirty="0">
                        <a:solidFill>
                          <a:schemeClr val="bg1">
                            <a:lumMod val="95000"/>
                          </a:schemeClr>
                        </a:solidFill>
                      </a:endParaRPr>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2544117095"/>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tx1">
                        <a:lumMod val="85000"/>
                        <a:lumOff val="15000"/>
                      </a:schemeClr>
                    </a:solidFill>
                  </a:tcPr>
                </a:tc>
                <a:tc>
                  <a:txBody>
                    <a:bodyPr/>
                    <a:lstStyle/>
                    <a:p>
                      <a:endParaRPr lang="en-AT"/>
                    </a:p>
                  </a:txBody>
                  <a:tcPr>
                    <a:solidFill>
                      <a:schemeClr val="tx1">
                        <a:lumMod val="85000"/>
                        <a:lumOff val="15000"/>
                      </a:schemeClr>
                    </a:solidFill>
                  </a:tcPr>
                </a:tc>
                <a:tc>
                  <a:txBody>
                    <a:bodyPr/>
                    <a:lstStyle/>
                    <a:p>
                      <a:endParaRPr lang="en-AT"/>
                    </a:p>
                  </a:txBody>
                  <a:tcPr>
                    <a:solidFill>
                      <a:schemeClr val="tx1">
                        <a:lumMod val="85000"/>
                        <a:lumOff val="15000"/>
                      </a:schemeClr>
                    </a:solidFill>
                  </a:tcPr>
                </a:tc>
                <a:tc>
                  <a:txBody>
                    <a:bodyPr/>
                    <a:lstStyle/>
                    <a:p>
                      <a:endParaRPr lang="en-AT" dirty="0"/>
                    </a:p>
                  </a:txBody>
                  <a:tcPr>
                    <a:solidFill>
                      <a:schemeClr val="tx1">
                        <a:lumMod val="85000"/>
                        <a:lumOff val="15000"/>
                      </a:schemeClr>
                    </a:solidFill>
                  </a:tcPr>
                </a:tc>
                <a:tc>
                  <a:txBody>
                    <a:bodyPr/>
                    <a:lstStyle/>
                    <a:p>
                      <a:endParaRPr lang="en-AT" dirty="0">
                        <a:solidFill>
                          <a:schemeClr val="bg1">
                            <a:lumMod val="95000"/>
                          </a:schemeClr>
                        </a:solidFill>
                      </a:endParaRPr>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064237766"/>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solidFill>
                          <a:schemeClr val="bg1">
                            <a:lumMod val="95000"/>
                          </a:schemeClr>
                        </a:solidFill>
                      </a:endParaRPr>
                    </a:p>
                  </a:txBody>
                  <a:tcPr>
                    <a:solidFill>
                      <a:schemeClr val="bg1">
                        <a:lumMod val="75000"/>
                      </a:schemeClr>
                    </a:solidFill>
                  </a:tcPr>
                </a:tc>
                <a:tc>
                  <a:txBody>
                    <a:bodyPr/>
                    <a:lstStyle/>
                    <a:p>
                      <a:endParaRPr lang="en-AT" dirty="0">
                        <a:solidFill>
                          <a:schemeClr val="bg1">
                            <a:lumMod val="95000"/>
                          </a:schemeClr>
                        </a:solidFill>
                      </a:endParaRPr>
                    </a:p>
                  </a:txBody>
                  <a:tcPr>
                    <a:solidFill>
                      <a:schemeClr val="bg1">
                        <a:lumMod val="75000"/>
                      </a:schemeClr>
                    </a:solidFill>
                  </a:tcPr>
                </a:tc>
                <a:tc>
                  <a:txBody>
                    <a:bodyPr/>
                    <a:lstStyle/>
                    <a:p>
                      <a:endParaRPr lang="en-AT" dirty="0">
                        <a:solidFill>
                          <a:schemeClr val="bg1">
                            <a:lumMod val="95000"/>
                          </a:schemeClr>
                        </a:solidFill>
                      </a:endParaRPr>
                    </a:p>
                  </a:txBody>
                  <a:tcPr>
                    <a:solidFill>
                      <a:schemeClr val="bg1">
                        <a:lumMod val="75000"/>
                      </a:schemeClr>
                    </a:solidFill>
                  </a:tcPr>
                </a:tc>
                <a:tc>
                  <a:txBody>
                    <a:bodyPr/>
                    <a:lstStyle/>
                    <a:p>
                      <a:endParaRPr lang="en-AT" dirty="0">
                        <a:solidFill>
                          <a:schemeClr val="bg1">
                            <a:lumMod val="95000"/>
                          </a:schemeClr>
                        </a:solidFill>
                      </a:endParaRPr>
                    </a:p>
                  </a:txBody>
                  <a:tcPr>
                    <a:solidFill>
                      <a:schemeClr val="bg1">
                        <a:lumMod val="75000"/>
                      </a:schemeClr>
                    </a:solidFill>
                  </a:tcPr>
                </a:tc>
                <a:tc>
                  <a:txBody>
                    <a:bodyPr/>
                    <a:lstStyle/>
                    <a:p>
                      <a:endParaRPr lang="en-AT" dirty="0">
                        <a:solidFill>
                          <a:schemeClr val="bg1">
                            <a:lumMod val="95000"/>
                          </a:schemeClr>
                        </a:solidFill>
                      </a:endParaRPr>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143835612"/>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extLst>
                  <a:ext uri="{0D108BD9-81ED-4DB2-BD59-A6C34878D82A}">
                    <a16:rowId xmlns:a16="http://schemas.microsoft.com/office/drawing/2014/main" val="3055430685"/>
                  </a:ext>
                </a:extLst>
              </a:tr>
              <a:tr h="367200">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a:p>
                  </a:txBody>
                  <a:tcPr>
                    <a:solidFill>
                      <a:schemeClr val="bg1">
                        <a:lumMod val="75000"/>
                      </a:schemeClr>
                    </a:solidFill>
                  </a:tcPr>
                </a:tc>
                <a:tc>
                  <a:txBody>
                    <a:bodyPr/>
                    <a:lstStyle/>
                    <a:p>
                      <a:endParaRPr lang="en-AT" dirty="0"/>
                    </a:p>
                  </a:txBody>
                  <a:tcPr>
                    <a:solidFill>
                      <a:schemeClr val="bg1">
                        <a:lumMod val="75000"/>
                      </a:schemeClr>
                    </a:solidFill>
                  </a:tcPr>
                </a:tc>
                <a:extLst>
                  <a:ext uri="{0D108BD9-81ED-4DB2-BD59-A6C34878D82A}">
                    <a16:rowId xmlns:a16="http://schemas.microsoft.com/office/drawing/2014/main" val="1398938807"/>
                  </a:ext>
                </a:extLst>
              </a:tr>
            </a:tbl>
          </a:graphicData>
        </a:graphic>
      </p:graphicFrame>
    </p:spTree>
    <p:extLst>
      <p:ext uri="{BB962C8B-B14F-4D97-AF65-F5344CB8AC3E}">
        <p14:creationId xmlns:p14="http://schemas.microsoft.com/office/powerpoint/2010/main" val="2501265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1FFD-ED6E-3C4D-9362-4B3A35A54429}"/>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lang="en-US" dirty="0" err="1">
                <a:solidFill>
                  <a:srgbClr val="000000"/>
                </a:solidFill>
              </a:rPr>
              <a:t>Volumen</a:t>
            </a:r>
            <a:endParaRPr lang="en-US" dirty="0">
              <a:solidFill>
                <a:srgbClr val="000000"/>
              </a:solidFill>
            </a:endParaRPr>
          </a:p>
        </p:txBody>
      </p:sp>
      <p:pic>
        <p:nvPicPr>
          <p:cNvPr id="9" name="Content Placeholder 8">
            <a:extLst>
              <a:ext uri="{FF2B5EF4-FFF2-40B4-BE49-F238E27FC236}">
                <a16:creationId xmlns:a16="http://schemas.microsoft.com/office/drawing/2014/main" id="{8E47FE21-D574-D249-84B0-B87B5C5806D0}"/>
              </a:ext>
            </a:extLst>
          </p:cNvPr>
          <p:cNvPicPr>
            <a:picLocks noGrp="1" noChangeAspect="1"/>
          </p:cNvPicPr>
          <p:nvPr>
            <p:ph idx="1"/>
          </p:nvPr>
        </p:nvPicPr>
        <p:blipFill rotWithShape="1">
          <a:blip r:embed="rId3">
            <a:alphaModFix/>
          </a:blip>
          <a:srcRect l="7647" r="4478"/>
          <a:stretch/>
        </p:blipFill>
        <p:spPr>
          <a:xfrm>
            <a:off x="5797543" y="10"/>
            <a:ext cx="6394152" cy="6857990"/>
          </a:xfrm>
          <a:prstGeom prst="rect">
            <a:avLst/>
          </a:prstGeom>
        </p:spPr>
      </p:pic>
      <p:sp>
        <p:nvSpPr>
          <p:cNvPr id="8" name="TextBox 7">
            <a:extLst>
              <a:ext uri="{FF2B5EF4-FFF2-40B4-BE49-F238E27FC236}">
                <a16:creationId xmlns:a16="http://schemas.microsoft.com/office/drawing/2014/main" id="{13B2EB7B-9711-0042-99E5-1772F0255EDC}"/>
              </a:ext>
            </a:extLst>
          </p:cNvPr>
          <p:cNvSpPr txBox="1"/>
          <p:nvPr/>
        </p:nvSpPr>
        <p:spPr>
          <a:xfrm>
            <a:off x="804997" y="2272143"/>
            <a:ext cx="4706803" cy="378883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rgbClr val="000000"/>
                </a:solidFill>
                <a:latin typeface="Arial Nova Light" panose="020B0304020202020204" pitchFamily="34" charset="0"/>
              </a:rPr>
              <a:t>Hippocampus </a:t>
            </a:r>
          </a:p>
          <a:p>
            <a:pPr indent="-228600">
              <a:lnSpc>
                <a:spcPct val="90000"/>
              </a:lnSpc>
              <a:spcAft>
                <a:spcPts val="600"/>
              </a:spcAft>
              <a:buFont typeface="Arial" panose="020B0604020202020204" pitchFamily="34" charset="0"/>
              <a:buChar char="•"/>
            </a:pPr>
            <a:r>
              <a:rPr lang="en-US" sz="2000" dirty="0">
                <a:solidFill>
                  <a:srgbClr val="000000"/>
                </a:solidFill>
                <a:latin typeface="Arial Nova Light" panose="020B0304020202020204" pitchFamily="34" charset="0"/>
              </a:rPr>
              <a:t>Amygdala </a:t>
            </a:r>
          </a:p>
          <a:p>
            <a:pPr indent="-228600">
              <a:lnSpc>
                <a:spcPct val="90000"/>
              </a:lnSpc>
              <a:spcAft>
                <a:spcPts val="600"/>
              </a:spcAft>
              <a:buFont typeface="Arial" panose="020B0604020202020204" pitchFamily="34" charset="0"/>
              <a:buChar char="•"/>
            </a:pPr>
            <a:r>
              <a:rPr lang="en-US" sz="2000" dirty="0">
                <a:solidFill>
                  <a:srgbClr val="000000"/>
                </a:solidFill>
                <a:latin typeface="Arial Nova Light" panose="020B0304020202020204" pitchFamily="34" charset="0"/>
              </a:rPr>
              <a:t>Putamen </a:t>
            </a:r>
          </a:p>
          <a:p>
            <a:pPr indent="-228600">
              <a:lnSpc>
                <a:spcPct val="90000"/>
              </a:lnSpc>
              <a:spcAft>
                <a:spcPts val="600"/>
              </a:spcAft>
              <a:buFont typeface="Arial" panose="020B0604020202020204" pitchFamily="34" charset="0"/>
              <a:buChar char="•"/>
            </a:pPr>
            <a:r>
              <a:rPr lang="en-US" sz="2000" dirty="0">
                <a:solidFill>
                  <a:srgbClr val="000000"/>
                </a:solidFill>
                <a:latin typeface="Arial Nova Light" panose="020B0304020202020204" pitchFamily="34" charset="0"/>
              </a:rPr>
              <a:t>Caudate nucleus </a:t>
            </a:r>
          </a:p>
          <a:p>
            <a:pPr indent="-228600">
              <a:lnSpc>
                <a:spcPct val="90000"/>
              </a:lnSpc>
              <a:spcAft>
                <a:spcPts val="600"/>
              </a:spcAft>
              <a:buFont typeface="Arial" panose="020B0604020202020204" pitchFamily="34" charset="0"/>
              <a:buChar char="•"/>
            </a:pPr>
            <a:r>
              <a:rPr lang="en-US" sz="2000" dirty="0">
                <a:solidFill>
                  <a:srgbClr val="000000"/>
                </a:solidFill>
                <a:latin typeface="Arial Nova Light" panose="020B0304020202020204" pitchFamily="34" charset="0"/>
              </a:rPr>
              <a:t>Thalamus</a:t>
            </a:r>
          </a:p>
        </p:txBody>
      </p:sp>
      <p:sp>
        <p:nvSpPr>
          <p:cNvPr id="15" name="TextBox 14">
            <a:extLst>
              <a:ext uri="{FF2B5EF4-FFF2-40B4-BE49-F238E27FC236}">
                <a16:creationId xmlns:a16="http://schemas.microsoft.com/office/drawing/2014/main" id="{66C0439D-344B-DB44-B6DF-0759D4CD2397}"/>
              </a:ext>
            </a:extLst>
          </p:cNvPr>
          <p:cNvSpPr txBox="1"/>
          <p:nvPr/>
        </p:nvSpPr>
        <p:spPr>
          <a:xfrm>
            <a:off x="-21266" y="6479352"/>
            <a:ext cx="6514219" cy="369332"/>
          </a:xfrm>
          <a:prstGeom prst="rect">
            <a:avLst/>
          </a:prstGeom>
          <a:noFill/>
        </p:spPr>
        <p:txBody>
          <a:bodyPr wrap="none" rtlCol="0">
            <a:spAutoFit/>
          </a:bodyPr>
          <a:lstStyle/>
          <a:p>
            <a:r>
              <a:rPr lang="en-AT" dirty="0">
                <a:latin typeface="Arial Nova Light" panose="020B0304020202020204" pitchFamily="34" charset="0"/>
              </a:rPr>
              <a:t>Bild generiert mit FreeSurfer: </a:t>
            </a:r>
            <a:r>
              <a:rPr lang="en-GB" dirty="0">
                <a:latin typeface="Arial Nova Light" panose="020B0304020202020204" pitchFamily="34" charset="0"/>
                <a:hlinkClick r:id="rId4"/>
              </a:rPr>
              <a:t>https://surfer.nmr.mgh.harvard.edu</a:t>
            </a:r>
            <a:r>
              <a:rPr lang="en-GB" dirty="0">
                <a:latin typeface="Arial Nova Light" panose="020B0304020202020204" pitchFamily="34" charset="0"/>
              </a:rPr>
              <a:t> </a:t>
            </a:r>
            <a:endParaRPr lang="en-AT" dirty="0">
              <a:latin typeface="Arial Nova Light" panose="020B0304020202020204" pitchFamily="34" charset="0"/>
            </a:endParaRPr>
          </a:p>
        </p:txBody>
      </p:sp>
    </p:spTree>
    <p:extLst>
      <p:ext uri="{BB962C8B-B14F-4D97-AF65-F5344CB8AC3E}">
        <p14:creationId xmlns:p14="http://schemas.microsoft.com/office/powerpoint/2010/main" val="16838417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1FFD-ED6E-3C4D-9362-4B3A35A54429}"/>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lang="en-US" dirty="0" err="1">
                <a:solidFill>
                  <a:srgbClr val="000000"/>
                </a:solidFill>
              </a:rPr>
              <a:t>NextBrain</a:t>
            </a:r>
            <a:r>
              <a:rPr lang="en-US" dirty="0">
                <a:solidFill>
                  <a:srgbClr val="000000"/>
                </a:solidFill>
              </a:rPr>
              <a:t> (2024)</a:t>
            </a:r>
          </a:p>
        </p:txBody>
      </p:sp>
      <p:sp>
        <p:nvSpPr>
          <p:cNvPr id="8" name="TextBox 7">
            <a:extLst>
              <a:ext uri="{FF2B5EF4-FFF2-40B4-BE49-F238E27FC236}">
                <a16:creationId xmlns:a16="http://schemas.microsoft.com/office/drawing/2014/main" id="{13B2EB7B-9711-0042-99E5-1772F0255EDC}"/>
              </a:ext>
            </a:extLst>
          </p:cNvPr>
          <p:cNvSpPr txBox="1"/>
          <p:nvPr/>
        </p:nvSpPr>
        <p:spPr>
          <a:xfrm>
            <a:off x="804997" y="2272143"/>
            <a:ext cx="4706803" cy="378883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rgbClr val="000000"/>
                </a:solidFill>
                <a:latin typeface="Arial Nova Light" panose="020B0304020202020204" pitchFamily="34" charset="0"/>
              </a:rPr>
              <a:t>333 anatomical structures</a:t>
            </a:r>
          </a:p>
        </p:txBody>
      </p:sp>
      <p:sp>
        <p:nvSpPr>
          <p:cNvPr id="15" name="TextBox 14">
            <a:extLst>
              <a:ext uri="{FF2B5EF4-FFF2-40B4-BE49-F238E27FC236}">
                <a16:creationId xmlns:a16="http://schemas.microsoft.com/office/drawing/2014/main" id="{66C0439D-344B-DB44-B6DF-0759D4CD2397}"/>
              </a:ext>
            </a:extLst>
          </p:cNvPr>
          <p:cNvSpPr txBox="1"/>
          <p:nvPr/>
        </p:nvSpPr>
        <p:spPr>
          <a:xfrm>
            <a:off x="0" y="6488668"/>
            <a:ext cx="4570034" cy="369332"/>
          </a:xfrm>
          <a:prstGeom prst="rect">
            <a:avLst/>
          </a:prstGeom>
          <a:noFill/>
        </p:spPr>
        <p:txBody>
          <a:bodyPr wrap="none" rtlCol="0">
            <a:spAutoFit/>
          </a:bodyPr>
          <a:lstStyle/>
          <a:p>
            <a:r>
              <a:rPr lang="en-GB" u="none" strike="noStrike" dirty="0">
                <a:solidFill>
                  <a:srgbClr val="333333"/>
                </a:solidFill>
                <a:effectLst/>
                <a:latin typeface="Arial Nova Light" panose="020B0304020202020204" pitchFamily="34" charset="0"/>
                <a:hlinkClick r:id="rId3"/>
              </a:rPr>
              <a:t>https://doi.org/10.1101/2024.02.05.579016</a:t>
            </a:r>
            <a:r>
              <a:rPr lang="en-GB" u="none" strike="noStrike" dirty="0">
                <a:solidFill>
                  <a:srgbClr val="333333"/>
                </a:solidFill>
                <a:effectLst/>
                <a:latin typeface="Arial Nova Light" panose="020B0304020202020204" pitchFamily="34" charset="0"/>
              </a:rPr>
              <a:t> </a:t>
            </a:r>
            <a:endParaRPr lang="en-AT" dirty="0">
              <a:latin typeface="Arial Nova Light" panose="020B0304020202020204" pitchFamily="34" charset="0"/>
            </a:endParaRPr>
          </a:p>
        </p:txBody>
      </p:sp>
      <p:pic>
        <p:nvPicPr>
          <p:cNvPr id="5" name="Picture 4">
            <a:extLst>
              <a:ext uri="{FF2B5EF4-FFF2-40B4-BE49-F238E27FC236}">
                <a16:creationId xmlns:a16="http://schemas.microsoft.com/office/drawing/2014/main" id="{CB7AEA86-B8F3-C837-AD33-24A20E827068}"/>
              </a:ext>
            </a:extLst>
          </p:cNvPr>
          <p:cNvPicPr>
            <a:picLocks noChangeAspect="1"/>
          </p:cNvPicPr>
          <p:nvPr/>
        </p:nvPicPr>
        <p:blipFill>
          <a:blip r:embed="rId4"/>
          <a:stretch>
            <a:fillRect/>
          </a:stretch>
        </p:blipFill>
        <p:spPr>
          <a:xfrm>
            <a:off x="5470662" y="541441"/>
            <a:ext cx="6716713" cy="5775118"/>
          </a:xfrm>
          <a:prstGeom prst="rect">
            <a:avLst/>
          </a:prstGeom>
        </p:spPr>
      </p:pic>
    </p:spTree>
    <p:extLst>
      <p:ext uri="{BB962C8B-B14F-4D97-AF65-F5344CB8AC3E}">
        <p14:creationId xmlns:p14="http://schemas.microsoft.com/office/powerpoint/2010/main" val="2869044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452E-65AA-AD48-BCE0-89243D676349}"/>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Cortical thickness</a:t>
            </a:r>
          </a:p>
        </p:txBody>
      </p:sp>
      <p:pic>
        <p:nvPicPr>
          <p:cNvPr id="4" name="Content Placeholder 3">
            <a:extLst>
              <a:ext uri="{FF2B5EF4-FFF2-40B4-BE49-F238E27FC236}">
                <a16:creationId xmlns:a16="http://schemas.microsoft.com/office/drawing/2014/main" id="{356D7296-2BC9-6748-B59F-EBFEA9A72AB1}"/>
              </a:ext>
            </a:extLst>
          </p:cNvPr>
          <p:cNvPicPr>
            <a:picLocks noGrp="1" noChangeAspect="1"/>
          </p:cNvPicPr>
          <p:nvPr>
            <p:ph idx="1"/>
          </p:nvPr>
        </p:nvPicPr>
        <p:blipFill rotWithShape="1">
          <a:blip r:embed="rId3"/>
          <a:srcRect t="3433"/>
          <a:stretch/>
        </p:blipFill>
        <p:spPr>
          <a:xfrm>
            <a:off x="20" y="10"/>
            <a:ext cx="12191980" cy="6857990"/>
          </a:xfrm>
          <a:prstGeom prst="rect">
            <a:avLst/>
          </a:prstGeom>
        </p:spPr>
      </p:pic>
      <p:sp>
        <p:nvSpPr>
          <p:cNvPr id="3" name="Arrow: Up-Down 2">
            <a:extLst>
              <a:ext uri="{FF2B5EF4-FFF2-40B4-BE49-F238E27FC236}">
                <a16:creationId xmlns:a16="http://schemas.microsoft.com/office/drawing/2014/main" id="{D3B88927-E007-4E8C-B195-C8478E2FDF27}"/>
              </a:ext>
            </a:extLst>
          </p:cNvPr>
          <p:cNvSpPr/>
          <p:nvPr/>
        </p:nvSpPr>
        <p:spPr>
          <a:xfrm rot="6519566">
            <a:off x="2346233" y="2562412"/>
            <a:ext cx="162076" cy="534241"/>
          </a:xfrm>
          <a:prstGeom prst="up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B75A4E12-0D18-42E2-9F48-B270105D44D1}"/>
              </a:ext>
            </a:extLst>
          </p:cNvPr>
          <p:cNvSpPr txBox="1"/>
          <p:nvPr/>
        </p:nvSpPr>
        <p:spPr>
          <a:xfrm>
            <a:off x="2299317" y="2297958"/>
            <a:ext cx="1853649" cy="369332"/>
          </a:xfrm>
          <a:prstGeom prst="rect">
            <a:avLst/>
          </a:prstGeom>
          <a:noFill/>
        </p:spPr>
        <p:txBody>
          <a:bodyPr wrap="none" rtlCol="0">
            <a:spAutoFit/>
          </a:bodyPr>
          <a:lstStyle/>
          <a:p>
            <a:r>
              <a:rPr lang="en-US" b="1" dirty="0">
                <a:solidFill>
                  <a:schemeClr val="bg1"/>
                </a:solidFill>
              </a:rPr>
              <a:t>Cortical thickness</a:t>
            </a:r>
          </a:p>
        </p:txBody>
      </p:sp>
    </p:spTree>
    <p:extLst>
      <p:ext uri="{BB962C8B-B14F-4D97-AF65-F5344CB8AC3E}">
        <p14:creationId xmlns:p14="http://schemas.microsoft.com/office/powerpoint/2010/main" val="2328882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1511-F5AF-4D86-9CA3-AF47B507BFEA}"/>
              </a:ext>
            </a:extLst>
          </p:cNvPr>
          <p:cNvSpPr>
            <a:spLocks noGrp="1"/>
          </p:cNvSpPr>
          <p:nvPr>
            <p:ph type="title"/>
          </p:nvPr>
        </p:nvSpPr>
        <p:spPr/>
        <p:txBody>
          <a:bodyPr/>
          <a:lstStyle/>
          <a:p>
            <a:r>
              <a:rPr lang="de-AT" dirty="0"/>
              <a:t>Letzte Sitzung</a:t>
            </a:r>
            <a:endParaRPr lang="en-US" dirty="0"/>
          </a:p>
        </p:txBody>
      </p:sp>
      <p:graphicFrame>
        <p:nvGraphicFramePr>
          <p:cNvPr id="15" name="Table 5">
            <a:extLst>
              <a:ext uri="{FF2B5EF4-FFF2-40B4-BE49-F238E27FC236}">
                <a16:creationId xmlns:a16="http://schemas.microsoft.com/office/drawing/2014/main" id="{684F6252-B8B0-4291-BA80-C8195EC857F2}"/>
              </a:ext>
            </a:extLst>
          </p:cNvPr>
          <p:cNvGraphicFramePr>
            <a:graphicFrameLocks noGrp="1"/>
          </p:cNvGraphicFramePr>
          <p:nvPr>
            <p:ph idx="1"/>
            <p:extLst>
              <p:ext uri="{D42A27DB-BD31-4B8C-83A1-F6EECF244321}">
                <p14:modId xmlns:p14="http://schemas.microsoft.com/office/powerpoint/2010/main" val="2489986611"/>
              </p:ext>
            </p:extLst>
          </p:nvPr>
        </p:nvGraphicFramePr>
        <p:xfrm>
          <a:off x="838200" y="1825625"/>
          <a:ext cx="10515600" cy="4351338"/>
        </p:xfrm>
        <a:graphic>
          <a:graphicData uri="http://schemas.openxmlformats.org/drawingml/2006/table">
            <a:tbl>
              <a:tblPr firstRow="1" bandRow="1">
                <a:tableStyleId>{2D5ABB26-0587-4C30-8999-92F81FD0307C}</a:tableStyleId>
              </a:tblPr>
              <a:tblGrid>
                <a:gridCol w="1607545">
                  <a:extLst>
                    <a:ext uri="{9D8B030D-6E8A-4147-A177-3AD203B41FA5}">
                      <a16:colId xmlns:a16="http://schemas.microsoft.com/office/drawing/2014/main" val="412540994"/>
                    </a:ext>
                  </a:extLst>
                </a:gridCol>
                <a:gridCol w="1762698">
                  <a:extLst>
                    <a:ext uri="{9D8B030D-6E8A-4147-A177-3AD203B41FA5}">
                      <a16:colId xmlns:a16="http://schemas.microsoft.com/office/drawing/2014/main" val="991121227"/>
                    </a:ext>
                  </a:extLst>
                </a:gridCol>
                <a:gridCol w="3183875">
                  <a:extLst>
                    <a:ext uri="{9D8B030D-6E8A-4147-A177-3AD203B41FA5}">
                      <a16:colId xmlns:a16="http://schemas.microsoft.com/office/drawing/2014/main" val="2629333903"/>
                    </a:ext>
                  </a:extLst>
                </a:gridCol>
                <a:gridCol w="3961482">
                  <a:extLst>
                    <a:ext uri="{9D8B030D-6E8A-4147-A177-3AD203B41FA5}">
                      <a16:colId xmlns:a16="http://schemas.microsoft.com/office/drawing/2014/main" val="1515157882"/>
                    </a:ext>
                  </a:extLst>
                </a:gridCol>
              </a:tblGrid>
              <a:tr h="531986">
                <a:tc gridSpan="2">
                  <a:txBody>
                    <a:bodyPr/>
                    <a:lstStyle/>
                    <a:p>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de-AT"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a:latin typeface="Arial Nova Light" panose="020B0304020202020204" pitchFamily="34" charset="0"/>
                        </a:rPr>
                        <a:t>Invasive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err="1">
                          <a:latin typeface="Arial Nova Light" panose="020B0304020202020204" pitchFamily="34" charset="0"/>
                        </a:rPr>
                        <a:t>Nichtinvasive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8987807"/>
                  </a:ext>
                </a:extLst>
              </a:tr>
              <a:tr h="933198">
                <a:tc rowSpan="2">
                  <a:txBody>
                    <a:bodyPr/>
                    <a:lstStyle/>
                    <a:p>
                      <a:r>
                        <a:rPr lang="en-US" sz="2400" dirty="0" err="1">
                          <a:latin typeface="Arial Nova Light" panose="020B0304020202020204" pitchFamily="34" charset="0"/>
                        </a:rPr>
                        <a:t>Korrelative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err="1">
                          <a:latin typeface="Arial Nova Light" panose="020B0304020202020204" pitchFamily="34" charset="0"/>
                        </a:rPr>
                        <a:t>Funktionelle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400" dirty="0" err="1">
                          <a:latin typeface="Arial Nova Light" panose="020B0304020202020204" pitchFamily="34" charset="0"/>
                        </a:rPr>
                        <a:t>ECoG</a:t>
                      </a:r>
                      <a:endParaRPr lang="en-US" sz="2400" dirty="0">
                        <a:latin typeface="Arial Nova Light" panose="020B0304020202020204" pitchFamily="34" charset="0"/>
                      </a:endParaRPr>
                    </a:p>
                    <a:p>
                      <a:pPr marL="342900" indent="-342900">
                        <a:buFont typeface="Arial" panose="020B0604020202020204" pitchFamily="34" charset="0"/>
                        <a:buChar char="•"/>
                      </a:pPr>
                      <a:r>
                        <a:rPr lang="en-US" sz="2400" dirty="0" err="1">
                          <a:latin typeface="Arial Nova Light" panose="020B0304020202020204" pitchFamily="34" charset="0"/>
                        </a:rPr>
                        <a:t>Einzelzelableitungen</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400" b="1" dirty="0">
                          <a:latin typeface="Arial Nova Light" panose="020B0304020202020204" pitchFamily="34" charset="0"/>
                        </a:rPr>
                        <a:t>EEG</a:t>
                      </a:r>
                    </a:p>
                    <a:p>
                      <a:pPr marL="342900" indent="-342900">
                        <a:buFont typeface="Arial" panose="020B0604020202020204" pitchFamily="34" charset="0"/>
                        <a:buChar char="•"/>
                      </a:pPr>
                      <a:r>
                        <a:rPr lang="en-US" sz="2400" dirty="0">
                          <a:latin typeface="Arial Nova Light" panose="020B0304020202020204" pitchFamily="34" charset="0"/>
                        </a:rPr>
                        <a:t>MEG</a:t>
                      </a:r>
                    </a:p>
                    <a:p>
                      <a:pPr marL="342900" indent="-342900">
                        <a:buFont typeface="Arial" panose="020B0604020202020204" pitchFamily="34" charset="0"/>
                        <a:buChar char="•"/>
                      </a:pPr>
                      <a:r>
                        <a:rPr lang="en-US" sz="2400" b="1" dirty="0">
                          <a:latin typeface="Arial Nova Light" panose="020B0304020202020204" pitchFamily="34" charset="0"/>
                        </a:rPr>
                        <a:t>fMRI</a:t>
                      </a:r>
                    </a:p>
                    <a:p>
                      <a:pPr marL="342900" indent="-342900">
                        <a:buFont typeface="Arial" panose="020B0604020202020204" pitchFamily="34" charset="0"/>
                        <a:buChar char="•"/>
                      </a:pPr>
                      <a:r>
                        <a:rPr lang="en-US" sz="2400" b="1" dirty="0" err="1">
                          <a:latin typeface="Arial Nova Light" panose="020B0304020202020204" pitchFamily="34" charset="0"/>
                        </a:rPr>
                        <a:t>fNIRS</a:t>
                      </a:r>
                      <a:endParaRPr lang="en-US" sz="2400" b="1" dirty="0">
                        <a:latin typeface="Arial Nova Light" panose="020B0304020202020204" pitchFamily="34" charset="0"/>
                      </a:endParaRPr>
                    </a:p>
                    <a:p>
                      <a:pPr marL="342900" indent="-342900">
                        <a:buFont typeface="Arial" panose="020B0604020202020204" pitchFamily="34" charset="0"/>
                        <a:buChar char="•"/>
                      </a:pPr>
                      <a:r>
                        <a:rPr lang="en-US" sz="2400" b="0" dirty="0">
                          <a:latin typeface="Arial Nova Light" panose="020B0304020202020204" pitchFamily="34" charset="0"/>
                        </a:rPr>
                        <a:t>PET</a:t>
                      </a:r>
                      <a:endParaRPr lang="de-AT" sz="2400" b="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2554690"/>
                  </a:ext>
                </a:extLst>
              </a:tr>
              <a:tr h="743673">
                <a:tc vMerge="1">
                  <a:txBody>
                    <a:bodyPr/>
                    <a:lstStyle/>
                    <a:p>
                      <a:endParaRPr lang="de-AT"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err="1">
                          <a:latin typeface="Arial Nova Light" panose="020B0304020202020204" pitchFamily="34" charset="0"/>
                        </a:rPr>
                        <a:t>Strukturelle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de-AT" sz="2400" dirty="0">
                          <a:latin typeface="Arial Nova Light" panose="020B0304020202020204" pitchFamily="34" charset="0"/>
                        </a:rPr>
                        <a:t>Pot-mortem Untersuchungen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400" b="1" dirty="0" err="1">
                          <a:latin typeface="Arial Nova Light" panose="020B0304020202020204" pitchFamily="34" charset="0"/>
                        </a:rPr>
                        <a:t>sMRT</a:t>
                      </a:r>
                      <a:endParaRPr lang="en-US" sz="2400" b="1" dirty="0">
                        <a:latin typeface="Arial Nova Light" panose="020B0304020202020204" pitchFamily="34" charset="0"/>
                      </a:endParaRPr>
                    </a:p>
                    <a:p>
                      <a:pPr marL="342900" indent="-342900">
                        <a:buFont typeface="Arial" panose="020B0604020202020204" pitchFamily="34" charset="0"/>
                        <a:buChar char="•"/>
                      </a:pPr>
                      <a:r>
                        <a:rPr lang="en-US" sz="2400" b="1" dirty="0">
                          <a:latin typeface="Arial Nova Light" panose="020B0304020202020204" pitchFamily="34" charset="0"/>
                        </a:rPr>
                        <a:t>DWI</a:t>
                      </a:r>
                      <a:endParaRPr lang="de-AT" sz="2400" b="1"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1250262"/>
                  </a:ext>
                </a:extLst>
              </a:tr>
              <a:tr h="1361017">
                <a:tc gridSpan="2">
                  <a:txBody>
                    <a:bodyPr/>
                    <a:lstStyle/>
                    <a:p>
                      <a:r>
                        <a:rPr lang="en-US" sz="2400" dirty="0" err="1">
                          <a:latin typeface="Arial Nova Light" panose="020B0304020202020204" pitchFamily="34" charset="0"/>
                        </a:rPr>
                        <a:t>Kausale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de-AT"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400" dirty="0" err="1">
                          <a:latin typeface="Arial Nova Light" panose="020B0304020202020204" pitchFamily="34" charset="0"/>
                        </a:rPr>
                        <a:t>Intracranielle</a:t>
                      </a:r>
                      <a:r>
                        <a:rPr lang="en-US" sz="2400" dirty="0">
                          <a:latin typeface="Arial Nova Light" panose="020B0304020202020204" pitchFamily="34" charset="0"/>
                        </a:rPr>
                        <a:t> Stimulation</a:t>
                      </a:r>
                    </a:p>
                    <a:p>
                      <a:pPr marL="342900" indent="-342900">
                        <a:buFont typeface="Arial" panose="020B0604020202020204" pitchFamily="34" charset="0"/>
                        <a:buChar char="•"/>
                      </a:pPr>
                      <a:r>
                        <a:rPr lang="en-US" sz="2400" dirty="0">
                          <a:latin typeface="Arial Nova Light" panose="020B0304020202020204" pitchFamily="34" charset="0"/>
                        </a:rPr>
                        <a:t>L</a:t>
                      </a:r>
                      <a:r>
                        <a:rPr lang="de-AT" sz="2400" dirty="0" err="1">
                          <a:latin typeface="Arial Nova Light" panose="020B0304020202020204" pitchFamily="34" charset="0"/>
                        </a:rPr>
                        <a:t>äsionstudien</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400" b="1" dirty="0">
                          <a:latin typeface="Arial Nova Light" panose="020B0304020202020204" pitchFamily="34" charset="0"/>
                        </a:rPr>
                        <a:t>TMS</a:t>
                      </a:r>
                    </a:p>
                    <a:p>
                      <a:pPr marL="342900" indent="-342900">
                        <a:buFont typeface="Arial" panose="020B0604020202020204" pitchFamily="34" charset="0"/>
                        <a:buChar char="•"/>
                      </a:pPr>
                      <a:r>
                        <a:rPr lang="en-US" sz="2400" b="1" dirty="0">
                          <a:latin typeface="Arial Nova Light" panose="020B0304020202020204" pitchFamily="34" charset="0"/>
                        </a:rPr>
                        <a:t>TES</a:t>
                      </a:r>
                      <a:endParaRPr lang="de-AT" sz="2400" b="1"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7781648"/>
                  </a:ext>
                </a:extLst>
              </a:tr>
            </a:tbl>
          </a:graphicData>
        </a:graphic>
      </p:graphicFrame>
      <p:sp>
        <p:nvSpPr>
          <p:cNvPr id="3" name="Oval 2">
            <a:extLst>
              <a:ext uri="{FF2B5EF4-FFF2-40B4-BE49-F238E27FC236}">
                <a16:creationId xmlns:a16="http://schemas.microsoft.com/office/drawing/2014/main" id="{9C65DF60-8920-479C-ADAB-349E97E7606C}"/>
              </a:ext>
            </a:extLst>
          </p:cNvPr>
          <p:cNvSpPr/>
          <p:nvPr/>
        </p:nvSpPr>
        <p:spPr>
          <a:xfrm>
            <a:off x="7340252" y="2718148"/>
            <a:ext cx="2167003" cy="425885"/>
          </a:xfrm>
          <a:prstGeom prst="ellipse">
            <a:avLst/>
          </a:prstGeom>
          <a:ln>
            <a:solidFill>
              <a:schemeClr val="accent2"/>
            </a:solidFill>
          </a:ln>
        </p:spPr>
        <p:txBody>
          <a:bodyPr wrap="square" rtlCol="0" anchor="ctr">
            <a:spAutoFit/>
          </a:bodyPr>
          <a:lstStyle/>
          <a:p>
            <a:pPr algn="l"/>
            <a:endParaRPr lang="de-AT" sz="2000" dirty="0">
              <a:latin typeface="Arial Nova Light" panose="020B0304020202020204" pitchFamily="34" charset="0"/>
            </a:endParaRPr>
          </a:p>
        </p:txBody>
      </p:sp>
    </p:spTree>
    <p:extLst>
      <p:ext uri="{BB962C8B-B14F-4D97-AF65-F5344CB8AC3E}">
        <p14:creationId xmlns:p14="http://schemas.microsoft.com/office/powerpoint/2010/main" val="2740838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F75047-7029-3444-8C9F-C343CBD0F4B9}"/>
              </a:ext>
            </a:extLst>
          </p:cNvPr>
          <p:cNvSpPr>
            <a:spLocks noGrp="1"/>
          </p:cNvSpPr>
          <p:nvPr>
            <p:ph type="title"/>
          </p:nvPr>
        </p:nvSpPr>
        <p:spPr/>
        <p:txBody>
          <a:bodyPr/>
          <a:lstStyle/>
          <a:p>
            <a:r>
              <a:rPr lang="en-AT" dirty="0"/>
              <a:t>3D cortical surface modelling</a:t>
            </a:r>
          </a:p>
        </p:txBody>
      </p:sp>
      <p:pic>
        <p:nvPicPr>
          <p:cNvPr id="7" name="Content Placeholder 6">
            <a:extLst>
              <a:ext uri="{FF2B5EF4-FFF2-40B4-BE49-F238E27FC236}">
                <a16:creationId xmlns:a16="http://schemas.microsoft.com/office/drawing/2014/main" id="{95D0DBC9-6500-2A4D-BB97-ABE0FB1E4E0E}"/>
              </a:ext>
            </a:extLst>
          </p:cNvPr>
          <p:cNvPicPr>
            <a:picLocks noGrp="1" noChangeAspect="1"/>
          </p:cNvPicPr>
          <p:nvPr>
            <p:ph sz="half" idx="1"/>
          </p:nvPr>
        </p:nvPicPr>
        <p:blipFill>
          <a:blip r:embed="rId3"/>
          <a:stretch>
            <a:fillRect/>
          </a:stretch>
        </p:blipFill>
        <p:spPr>
          <a:xfrm>
            <a:off x="12700" y="2274004"/>
            <a:ext cx="3886400" cy="3454578"/>
          </a:xfrm>
          <a:prstGeom prst="rect">
            <a:avLst/>
          </a:prstGeom>
        </p:spPr>
      </p:pic>
      <p:pic>
        <p:nvPicPr>
          <p:cNvPr id="8" name="Content Placeholder 7">
            <a:extLst>
              <a:ext uri="{FF2B5EF4-FFF2-40B4-BE49-F238E27FC236}">
                <a16:creationId xmlns:a16="http://schemas.microsoft.com/office/drawing/2014/main" id="{3E63D9B2-9E93-9D46-9114-8D9477D9E690}"/>
              </a:ext>
            </a:extLst>
          </p:cNvPr>
          <p:cNvPicPr>
            <a:picLocks noGrp="1" noChangeAspect="1"/>
          </p:cNvPicPr>
          <p:nvPr>
            <p:ph sz="half" idx="2"/>
          </p:nvPr>
        </p:nvPicPr>
        <p:blipFill>
          <a:blip r:embed="rId4"/>
          <a:stretch>
            <a:fillRect/>
          </a:stretch>
        </p:blipFill>
        <p:spPr>
          <a:xfrm>
            <a:off x="4044242" y="2487567"/>
            <a:ext cx="4765929" cy="2784587"/>
          </a:xfrm>
          <a:prstGeom prst="rect">
            <a:avLst/>
          </a:prstGeom>
        </p:spPr>
      </p:pic>
      <p:sp>
        <p:nvSpPr>
          <p:cNvPr id="3" name="TextBox 2">
            <a:extLst>
              <a:ext uri="{FF2B5EF4-FFF2-40B4-BE49-F238E27FC236}">
                <a16:creationId xmlns:a16="http://schemas.microsoft.com/office/drawing/2014/main" id="{FD21C97B-76E2-48E1-AD36-7E5D43A51EFC}"/>
              </a:ext>
            </a:extLst>
          </p:cNvPr>
          <p:cNvSpPr txBox="1"/>
          <p:nvPr/>
        </p:nvSpPr>
        <p:spPr bwMode="auto">
          <a:xfrm>
            <a:off x="12700" y="6516538"/>
            <a:ext cx="4881884" cy="341462"/>
          </a:xfrm>
          <a:prstGeom prst="rect">
            <a:avLst/>
          </a:prstGeom>
          <a:noFill/>
          <a:ln w="9525">
            <a:noFill/>
            <a:round/>
            <a:headEnd/>
            <a:tailEnd/>
          </a:ln>
        </p:spPr>
        <p:txBody>
          <a:bodyPr wrap="none" lIns="120000" tIns="62400" rIns="120000" bIns="62400" rtlCol="0">
            <a:prstTxWarp prst="textNoShape">
              <a:avLst/>
            </a:prstTxWarp>
            <a:spAutoFit/>
          </a:bodyPr>
          <a:lstStyle/>
          <a:p>
            <a:pPr algn="r"/>
            <a:r>
              <a:rPr lang="de-AT" sz="1400" dirty="0">
                <a:solidFill>
                  <a:schemeClr val="bg1">
                    <a:lumMod val="50000"/>
                  </a:schemeClr>
                </a:solidFill>
                <a:latin typeface="Arial Nova Light" panose="020B0304020202020204" pitchFamily="34" charset="0"/>
              </a:rPr>
              <a:t>Anleitung zum 3D-Drucken </a:t>
            </a:r>
            <a:r>
              <a:rPr lang="de-AT" sz="1400" dirty="0">
                <a:solidFill>
                  <a:schemeClr val="bg1">
                    <a:lumMod val="50000"/>
                  </a:schemeClr>
                </a:solidFill>
                <a:latin typeface="Arial Nova Light" panose="020B0304020202020204" pitchFamily="34" charset="0"/>
                <a:hlinkClick r:id="rId5"/>
              </a:rPr>
              <a:t>https://github.com/nimaid/mri2stl</a:t>
            </a:r>
            <a:endParaRPr lang="de-AT" sz="1400" dirty="0">
              <a:solidFill>
                <a:schemeClr val="bg1">
                  <a:lumMod val="50000"/>
                </a:schemeClr>
              </a:solidFill>
              <a:latin typeface="Arial Nova Light" panose="020B0304020202020204" pitchFamily="34" charset="0"/>
            </a:endParaRPr>
          </a:p>
        </p:txBody>
      </p:sp>
      <p:pic>
        <p:nvPicPr>
          <p:cNvPr id="5" name="Picture 4">
            <a:extLst>
              <a:ext uri="{FF2B5EF4-FFF2-40B4-BE49-F238E27FC236}">
                <a16:creationId xmlns:a16="http://schemas.microsoft.com/office/drawing/2014/main" id="{E162EB3B-0AFC-4A12-8D41-B9CD65C40CF9}"/>
              </a:ext>
            </a:extLst>
          </p:cNvPr>
          <p:cNvPicPr>
            <a:picLocks noChangeAspect="1"/>
          </p:cNvPicPr>
          <p:nvPr/>
        </p:nvPicPr>
        <p:blipFill>
          <a:blip r:embed="rId6"/>
          <a:stretch>
            <a:fillRect/>
          </a:stretch>
        </p:blipFill>
        <p:spPr>
          <a:xfrm>
            <a:off x="9010206" y="2487567"/>
            <a:ext cx="3181794" cy="2724530"/>
          </a:xfrm>
          <a:prstGeom prst="rect">
            <a:avLst/>
          </a:prstGeom>
        </p:spPr>
      </p:pic>
    </p:spTree>
    <p:extLst>
      <p:ext uri="{BB962C8B-B14F-4D97-AF65-F5344CB8AC3E}">
        <p14:creationId xmlns:p14="http://schemas.microsoft.com/office/powerpoint/2010/main" val="17377689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54E38-AD66-AAC4-3929-3951291CF4C6}"/>
              </a:ext>
            </a:extLst>
          </p:cNvPr>
          <p:cNvSpPr>
            <a:spLocks noGrp="1"/>
          </p:cNvSpPr>
          <p:nvPr>
            <p:ph type="title"/>
          </p:nvPr>
        </p:nvSpPr>
        <p:spPr/>
        <p:txBody>
          <a:bodyPr/>
          <a:lstStyle/>
          <a:p>
            <a:r>
              <a:rPr lang="en-AT" dirty="0"/>
              <a:t>Diffusion-weighted imaging (DWI)</a:t>
            </a:r>
          </a:p>
        </p:txBody>
      </p:sp>
      <p:pic>
        <p:nvPicPr>
          <p:cNvPr id="4" name="Content Placeholder 3">
            <a:extLst>
              <a:ext uri="{FF2B5EF4-FFF2-40B4-BE49-F238E27FC236}">
                <a16:creationId xmlns:a16="http://schemas.microsoft.com/office/drawing/2014/main" id="{449948A5-23A3-C969-3F97-42C9A6450F0F}"/>
              </a:ext>
            </a:extLst>
          </p:cNvPr>
          <p:cNvPicPr>
            <a:picLocks noGrp="1" noChangeAspect="1"/>
          </p:cNvPicPr>
          <p:nvPr>
            <p:ph idx="1"/>
          </p:nvPr>
        </p:nvPicPr>
        <p:blipFill>
          <a:blip r:embed="rId3"/>
          <a:stretch>
            <a:fillRect/>
          </a:stretch>
        </p:blipFill>
        <p:spPr>
          <a:xfrm>
            <a:off x="2493172" y="1825625"/>
            <a:ext cx="7205655" cy="4351338"/>
          </a:xfrm>
          <a:prstGeom prst="rect">
            <a:avLst/>
          </a:prstGeom>
        </p:spPr>
      </p:pic>
      <p:sp>
        <p:nvSpPr>
          <p:cNvPr id="6" name="TextBox 5">
            <a:extLst>
              <a:ext uri="{FF2B5EF4-FFF2-40B4-BE49-F238E27FC236}">
                <a16:creationId xmlns:a16="http://schemas.microsoft.com/office/drawing/2014/main" id="{00C6AC67-A3E0-ED66-36F1-049F309E36D1}"/>
              </a:ext>
            </a:extLst>
          </p:cNvPr>
          <p:cNvSpPr txBox="1"/>
          <p:nvPr/>
        </p:nvSpPr>
        <p:spPr bwMode="auto">
          <a:xfrm>
            <a:off x="0" y="6492875"/>
            <a:ext cx="6096000" cy="369332"/>
          </a:xfrm>
          <a:prstGeom prst="rect">
            <a:avLst/>
          </a:prstGeom>
          <a:noFill/>
          <a:ln w="9525">
            <a:noFill/>
            <a:round/>
            <a:headEnd/>
            <a:tailEnd/>
          </a:ln>
        </p:spPr>
        <p:txBody>
          <a:bodyPr wrap="square">
            <a:spAutoFit/>
          </a:bodyPr>
          <a:lstStyle/>
          <a:p>
            <a:r>
              <a:rPr lang="en-GB" dirty="0">
                <a:solidFill>
                  <a:srgbClr val="141413"/>
                </a:solidFill>
                <a:effectLst/>
                <a:latin typeface="Helvetica" pitchFamily="2" charset="0"/>
              </a:rPr>
              <a:t>Gazzaniga 2019, FIGURE 3.18</a:t>
            </a:r>
          </a:p>
        </p:txBody>
      </p:sp>
    </p:spTree>
    <p:extLst>
      <p:ext uri="{BB962C8B-B14F-4D97-AF65-F5344CB8AC3E}">
        <p14:creationId xmlns:p14="http://schemas.microsoft.com/office/powerpoint/2010/main" val="520573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B5BB3-6E1D-42D0-BF37-4D9DAC83D4B6}"/>
              </a:ext>
            </a:extLst>
          </p:cNvPr>
          <p:cNvSpPr>
            <a:spLocks noGrp="1"/>
          </p:cNvSpPr>
          <p:nvPr>
            <p:ph type="title"/>
          </p:nvPr>
        </p:nvSpPr>
        <p:spPr/>
        <p:txBody>
          <a:bodyPr/>
          <a:lstStyle/>
          <a:p>
            <a:r>
              <a:rPr lang="de-AT" dirty="0"/>
              <a:t>Grundlagen</a:t>
            </a:r>
          </a:p>
        </p:txBody>
      </p:sp>
      <p:pic>
        <p:nvPicPr>
          <p:cNvPr id="4" name="Content Placeholder 4">
            <a:extLst>
              <a:ext uri="{FF2B5EF4-FFF2-40B4-BE49-F238E27FC236}">
                <a16:creationId xmlns:a16="http://schemas.microsoft.com/office/drawing/2014/main" id="{E83BD957-0854-498E-BD2F-FAF4D4CD5437}"/>
              </a:ext>
            </a:extLst>
          </p:cNvPr>
          <p:cNvPicPr>
            <a:picLocks noGrp="1" noChangeAspect="1"/>
          </p:cNvPicPr>
          <p:nvPr>
            <p:ph idx="1"/>
          </p:nvPr>
        </p:nvPicPr>
        <p:blipFill>
          <a:blip r:embed="rId3"/>
          <a:stretch>
            <a:fillRect/>
          </a:stretch>
        </p:blipFill>
        <p:spPr>
          <a:xfrm>
            <a:off x="1800270" y="1825625"/>
            <a:ext cx="8591459" cy="4351338"/>
          </a:xfrm>
          <a:prstGeom prst="rect">
            <a:avLst/>
          </a:prstGeom>
        </p:spPr>
      </p:pic>
      <p:sp>
        <p:nvSpPr>
          <p:cNvPr id="6" name="Text Placeholder 5">
            <a:extLst>
              <a:ext uri="{FF2B5EF4-FFF2-40B4-BE49-F238E27FC236}">
                <a16:creationId xmlns:a16="http://schemas.microsoft.com/office/drawing/2014/main" id="{51FBF64D-98E1-4083-9A67-08B8E450417C}"/>
              </a:ext>
            </a:extLst>
          </p:cNvPr>
          <p:cNvSpPr>
            <a:spLocks noGrp="1"/>
          </p:cNvSpPr>
          <p:nvPr>
            <p:ph type="body" sz="quarter" idx="13"/>
          </p:nvPr>
        </p:nvSpPr>
        <p:spPr>
          <a:xfrm>
            <a:off x="0" y="6503487"/>
            <a:ext cx="11353800" cy="347662"/>
          </a:xfrm>
        </p:spPr>
        <p:txBody>
          <a:bodyPr/>
          <a:lstStyle/>
          <a:p>
            <a:r>
              <a:rPr lang="de-AT" dirty="0"/>
              <a:t>Bildquelle: </a:t>
            </a:r>
            <a:r>
              <a:rPr lang="de-AT" dirty="0">
                <a:hlinkClick r:id="rId4"/>
              </a:rPr>
              <a:t>http://surfer.nmr.mgh.harvard.edu/pub/docs/dmri,fs.ppt</a:t>
            </a:r>
            <a:r>
              <a:rPr lang="de-AT" dirty="0"/>
              <a:t>  </a:t>
            </a:r>
          </a:p>
        </p:txBody>
      </p:sp>
    </p:spTree>
    <p:extLst>
      <p:ext uri="{BB962C8B-B14F-4D97-AF65-F5344CB8AC3E}">
        <p14:creationId xmlns:p14="http://schemas.microsoft.com/office/powerpoint/2010/main" val="2112324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16A116-4960-40C7-8614-506682D7DDAB}"/>
              </a:ext>
            </a:extLst>
          </p:cNvPr>
          <p:cNvSpPr>
            <a:spLocks noGrp="1"/>
          </p:cNvSpPr>
          <p:nvPr>
            <p:ph type="title"/>
          </p:nvPr>
        </p:nvSpPr>
        <p:spPr/>
        <p:txBody>
          <a:bodyPr/>
          <a:lstStyle/>
          <a:p>
            <a:r>
              <a:rPr lang="de-AT" dirty="0"/>
              <a:t>Q&amp;A zu diesem Teil</a:t>
            </a:r>
            <a:endParaRPr lang="en-US" dirty="0"/>
          </a:p>
        </p:txBody>
      </p:sp>
      <p:pic>
        <p:nvPicPr>
          <p:cNvPr id="12" name="Content Placeholder 11">
            <a:extLst>
              <a:ext uri="{FF2B5EF4-FFF2-40B4-BE49-F238E27FC236}">
                <a16:creationId xmlns:a16="http://schemas.microsoft.com/office/drawing/2014/main" id="{7F86E2C4-3BC7-44DC-B9D0-2C8A7C6CBE9E}"/>
              </a:ext>
            </a:extLst>
          </p:cNvPr>
          <p:cNvPicPr>
            <a:picLocks noGrp="1" noChangeAspect="1"/>
          </p:cNvPicPr>
          <p:nvPr>
            <p:ph idx="1"/>
          </p:nvPr>
        </p:nvPicPr>
        <p:blipFill>
          <a:blip r:embed="rId3"/>
          <a:stretch>
            <a:fillRect/>
          </a:stretch>
        </p:blipFill>
        <p:spPr>
          <a:xfrm>
            <a:off x="1620469" y="1825625"/>
            <a:ext cx="8951061" cy="4351338"/>
          </a:xfrm>
        </p:spPr>
      </p:pic>
      <p:sp>
        <p:nvSpPr>
          <p:cNvPr id="5" name="TextBox 4">
            <a:extLst>
              <a:ext uri="{FF2B5EF4-FFF2-40B4-BE49-F238E27FC236}">
                <a16:creationId xmlns:a16="http://schemas.microsoft.com/office/drawing/2014/main" id="{04AA05F0-D9E8-4FEE-85F1-C8F78B14D86E}"/>
              </a:ext>
            </a:extLst>
          </p:cNvPr>
          <p:cNvSpPr txBox="1"/>
          <p:nvPr/>
        </p:nvSpPr>
        <p:spPr>
          <a:xfrm>
            <a:off x="6640286" y="1027906"/>
            <a:ext cx="6096000" cy="369332"/>
          </a:xfrm>
          <a:prstGeom prst="rect">
            <a:avLst/>
          </a:prstGeom>
          <a:noFill/>
        </p:spPr>
        <p:txBody>
          <a:bodyPr wrap="square">
            <a:spAutoFit/>
          </a:bodyPr>
          <a:lstStyle/>
          <a:p>
            <a:r>
              <a:rPr lang="en-US" dirty="0">
                <a:hlinkClick r:id="rId4"/>
              </a:rPr>
              <a:t>https://ars.uni-graz.at/p/90007026</a:t>
            </a:r>
            <a:r>
              <a:rPr lang="en-US" dirty="0"/>
              <a:t> </a:t>
            </a:r>
          </a:p>
        </p:txBody>
      </p:sp>
      <p:pic>
        <p:nvPicPr>
          <p:cNvPr id="4" name="Picture 3">
            <a:extLst>
              <a:ext uri="{FF2B5EF4-FFF2-40B4-BE49-F238E27FC236}">
                <a16:creationId xmlns:a16="http://schemas.microsoft.com/office/drawing/2014/main" id="{BF33E981-8D02-4951-B266-23D0C98617D0}"/>
              </a:ext>
            </a:extLst>
          </p:cNvPr>
          <p:cNvPicPr>
            <a:picLocks noChangeAspect="1"/>
          </p:cNvPicPr>
          <p:nvPr/>
        </p:nvPicPr>
        <p:blipFill>
          <a:blip r:embed="rId5"/>
          <a:stretch>
            <a:fillRect/>
          </a:stretch>
        </p:blipFill>
        <p:spPr>
          <a:xfrm>
            <a:off x="1915886" y="5654182"/>
            <a:ext cx="3505200" cy="1045561"/>
          </a:xfrm>
          <a:prstGeom prst="rect">
            <a:avLst/>
          </a:prstGeom>
        </p:spPr>
      </p:pic>
    </p:spTree>
    <p:extLst>
      <p:ext uri="{BB962C8B-B14F-4D97-AF65-F5344CB8AC3E}">
        <p14:creationId xmlns:p14="http://schemas.microsoft.com/office/powerpoint/2010/main" val="169682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CA59BD-9092-1D8D-4755-422B8DDA8A1B}"/>
              </a:ext>
            </a:extLst>
          </p:cNvPr>
          <p:cNvSpPr>
            <a:spLocks noGrp="1"/>
          </p:cNvSpPr>
          <p:nvPr>
            <p:ph type="title"/>
          </p:nvPr>
        </p:nvSpPr>
        <p:spPr/>
        <p:txBody>
          <a:bodyPr/>
          <a:lstStyle/>
          <a:p>
            <a:r>
              <a:rPr lang="en-AT" dirty="0"/>
              <a:t>Kausale Methoden</a:t>
            </a:r>
          </a:p>
        </p:txBody>
      </p:sp>
      <p:sp>
        <p:nvSpPr>
          <p:cNvPr id="6" name="Text Placeholder 5">
            <a:extLst>
              <a:ext uri="{FF2B5EF4-FFF2-40B4-BE49-F238E27FC236}">
                <a16:creationId xmlns:a16="http://schemas.microsoft.com/office/drawing/2014/main" id="{681BD29D-9C7C-A1D0-11BA-21D08C0C6245}"/>
              </a:ext>
            </a:extLst>
          </p:cNvPr>
          <p:cNvSpPr>
            <a:spLocks noGrp="1"/>
          </p:cNvSpPr>
          <p:nvPr>
            <p:ph type="body" idx="1"/>
          </p:nvPr>
        </p:nvSpPr>
        <p:spPr/>
        <p:txBody>
          <a:bodyPr/>
          <a:lstStyle/>
          <a:p>
            <a:endParaRPr lang="en-AT"/>
          </a:p>
        </p:txBody>
      </p:sp>
      <p:pic>
        <p:nvPicPr>
          <p:cNvPr id="8" name="Graphic 7" descr="Brain with solid fill">
            <a:extLst>
              <a:ext uri="{FF2B5EF4-FFF2-40B4-BE49-F238E27FC236}">
                <a16:creationId xmlns:a16="http://schemas.microsoft.com/office/drawing/2014/main" id="{C76E7D24-1E00-5E8C-DB84-5038014253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791210" y="2057399"/>
            <a:ext cx="1489314" cy="1489314"/>
          </a:xfrm>
          <a:prstGeom prst="rect">
            <a:avLst/>
          </a:prstGeom>
        </p:spPr>
      </p:pic>
      <p:pic>
        <p:nvPicPr>
          <p:cNvPr id="10" name="Graphic 9" descr="Right pointing backhand index with solid fill">
            <a:extLst>
              <a:ext uri="{FF2B5EF4-FFF2-40B4-BE49-F238E27FC236}">
                <a16:creationId xmlns:a16="http://schemas.microsoft.com/office/drawing/2014/main" id="{48CD70A0-1A86-A0CF-D1BC-8C55D2F3F7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3647440" y="2514600"/>
            <a:ext cx="914400" cy="914400"/>
          </a:xfrm>
          <a:prstGeom prst="rect">
            <a:avLst/>
          </a:prstGeom>
        </p:spPr>
      </p:pic>
      <p:pic>
        <p:nvPicPr>
          <p:cNvPr id="12" name="Graphic 11" descr="Keyboard with solid fill">
            <a:extLst>
              <a:ext uri="{FF2B5EF4-FFF2-40B4-BE49-F238E27FC236}">
                <a16:creationId xmlns:a16="http://schemas.microsoft.com/office/drawing/2014/main" id="{85A685E2-89F8-64E2-4E9F-928EB14B1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7440" y="2057399"/>
            <a:ext cx="914400" cy="914400"/>
          </a:xfrm>
          <a:prstGeom prst="rect">
            <a:avLst/>
          </a:prstGeom>
        </p:spPr>
      </p:pic>
      <p:sp>
        <p:nvSpPr>
          <p:cNvPr id="14" name="Right Arrow 13">
            <a:extLst>
              <a:ext uri="{FF2B5EF4-FFF2-40B4-BE49-F238E27FC236}">
                <a16:creationId xmlns:a16="http://schemas.microsoft.com/office/drawing/2014/main" id="{876C3CD2-A6E8-5BCC-C01A-7D9479F30209}"/>
              </a:ext>
            </a:extLst>
          </p:cNvPr>
          <p:cNvSpPr/>
          <p:nvPr/>
        </p:nvSpPr>
        <p:spPr>
          <a:xfrm>
            <a:off x="2560320" y="2514599"/>
            <a:ext cx="731520" cy="457200"/>
          </a:xfrm>
          <a:prstGeom prst="rightArrow">
            <a:avLst/>
          </a:prstGeom>
          <a:solidFill>
            <a:schemeClr val="tx1"/>
          </a:solidFill>
        </p:spPr>
        <p:txBody>
          <a:bodyPr wrap="square" rtlCol="0" anchor="ctr">
            <a:spAutoFit/>
          </a:bodyPr>
          <a:lstStyle/>
          <a:p>
            <a:pPr algn="l"/>
            <a:endParaRPr lang="en-AT" sz="2000" dirty="0">
              <a:latin typeface="Arial Nova Light" panose="020B0304020202020204" pitchFamily="34" charset="0"/>
            </a:endParaRPr>
          </a:p>
        </p:txBody>
      </p:sp>
    </p:spTree>
    <p:extLst>
      <p:ext uri="{BB962C8B-B14F-4D97-AF65-F5344CB8AC3E}">
        <p14:creationId xmlns:p14="http://schemas.microsoft.com/office/powerpoint/2010/main" val="1552354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641D-B1B4-47CD-9324-F9557F6E8872}"/>
              </a:ext>
            </a:extLst>
          </p:cNvPr>
          <p:cNvSpPr>
            <a:spLocks noGrp="1"/>
          </p:cNvSpPr>
          <p:nvPr>
            <p:ph type="title"/>
          </p:nvPr>
        </p:nvSpPr>
        <p:spPr/>
        <p:txBody>
          <a:bodyPr/>
          <a:lstStyle/>
          <a:p>
            <a:r>
              <a:rPr lang="de-AT" dirty="0"/>
              <a:t>Läsionsstudien</a:t>
            </a:r>
          </a:p>
        </p:txBody>
      </p:sp>
      <p:pic>
        <p:nvPicPr>
          <p:cNvPr id="19" name="Content Placeholder 5">
            <a:extLst>
              <a:ext uri="{FF2B5EF4-FFF2-40B4-BE49-F238E27FC236}">
                <a16:creationId xmlns:a16="http://schemas.microsoft.com/office/drawing/2014/main" id="{EF0C697D-CD29-EFD5-27E5-18F03D719A93}"/>
              </a:ext>
            </a:extLst>
          </p:cNvPr>
          <p:cNvPicPr>
            <a:picLocks noGrp="1" noChangeAspect="1"/>
          </p:cNvPicPr>
          <p:nvPr>
            <p:ph sz="half" idx="1"/>
          </p:nvPr>
        </p:nvPicPr>
        <p:blipFill>
          <a:blip r:embed="rId3"/>
          <a:stretch>
            <a:fillRect/>
          </a:stretch>
        </p:blipFill>
        <p:spPr>
          <a:xfrm>
            <a:off x="838200" y="2150139"/>
            <a:ext cx="5181600" cy="3702310"/>
          </a:xfrm>
          <a:prstGeom prst="rect">
            <a:avLst/>
          </a:prstGeom>
        </p:spPr>
      </p:pic>
      <p:pic>
        <p:nvPicPr>
          <p:cNvPr id="6" name="Content Placeholder 5">
            <a:extLst>
              <a:ext uri="{FF2B5EF4-FFF2-40B4-BE49-F238E27FC236}">
                <a16:creationId xmlns:a16="http://schemas.microsoft.com/office/drawing/2014/main" id="{356B3F10-EE4A-4A27-AEC6-64E11FA0A009}"/>
              </a:ext>
            </a:extLst>
          </p:cNvPr>
          <p:cNvPicPr>
            <a:picLocks noGrp="1" noChangeAspect="1"/>
          </p:cNvPicPr>
          <p:nvPr>
            <p:ph sz="half" idx="2"/>
          </p:nvPr>
        </p:nvPicPr>
        <p:blipFill>
          <a:blip r:embed="rId4"/>
          <a:stretch>
            <a:fillRect/>
          </a:stretch>
        </p:blipFill>
        <p:spPr>
          <a:xfrm>
            <a:off x="6586233" y="2148423"/>
            <a:ext cx="4353533" cy="3705742"/>
          </a:xfrm>
        </p:spPr>
      </p:pic>
      <p:sp>
        <p:nvSpPr>
          <p:cNvPr id="15" name="TextBox 14">
            <a:extLst>
              <a:ext uri="{FF2B5EF4-FFF2-40B4-BE49-F238E27FC236}">
                <a16:creationId xmlns:a16="http://schemas.microsoft.com/office/drawing/2014/main" id="{CC71E574-E032-4C86-0D52-EDA110A2199A}"/>
              </a:ext>
            </a:extLst>
          </p:cNvPr>
          <p:cNvSpPr txBox="1"/>
          <p:nvPr/>
        </p:nvSpPr>
        <p:spPr bwMode="auto">
          <a:xfrm>
            <a:off x="0" y="6492875"/>
            <a:ext cx="6096000" cy="369332"/>
          </a:xfrm>
          <a:prstGeom prst="rect">
            <a:avLst/>
          </a:prstGeom>
          <a:noFill/>
          <a:ln w="9525">
            <a:noFill/>
            <a:round/>
            <a:headEnd/>
            <a:tailEnd/>
          </a:ln>
        </p:spPr>
        <p:txBody>
          <a:bodyPr wrap="square">
            <a:spAutoFit/>
          </a:bodyPr>
          <a:lstStyle/>
          <a:p>
            <a:r>
              <a:rPr lang="en-GB" dirty="0">
                <a:solidFill>
                  <a:srgbClr val="141413"/>
                </a:solidFill>
                <a:effectLst/>
                <a:latin typeface="Arial Nova Light" panose="020B0304020202020204" pitchFamily="34" charset="0"/>
              </a:rPr>
              <a:t>Gazzaniga 2019, FIGURE 3.5</a:t>
            </a:r>
          </a:p>
        </p:txBody>
      </p:sp>
      <p:sp>
        <p:nvSpPr>
          <p:cNvPr id="7" name="TextBox 6">
            <a:extLst>
              <a:ext uri="{FF2B5EF4-FFF2-40B4-BE49-F238E27FC236}">
                <a16:creationId xmlns:a16="http://schemas.microsoft.com/office/drawing/2014/main" id="{BA8DB604-EE03-4C25-8B5D-2A3C72FFD4A7}"/>
              </a:ext>
            </a:extLst>
          </p:cNvPr>
          <p:cNvSpPr txBox="1"/>
          <p:nvPr/>
        </p:nvSpPr>
        <p:spPr>
          <a:xfrm>
            <a:off x="6083300" y="6510661"/>
            <a:ext cx="6096000" cy="369332"/>
          </a:xfrm>
          <a:prstGeom prst="rect">
            <a:avLst/>
          </a:prstGeom>
          <a:noFill/>
        </p:spPr>
        <p:txBody>
          <a:bodyPr wrap="square">
            <a:spAutoFit/>
          </a:bodyPr>
          <a:lstStyle/>
          <a:p>
            <a:pPr algn="r"/>
            <a:r>
              <a:rPr lang="en-US" dirty="0">
                <a:latin typeface="Arial Nova Light" panose="020B0304020202020204" pitchFamily="34" charset="0"/>
              </a:rPr>
              <a:t>Husain and </a:t>
            </a:r>
            <a:r>
              <a:rPr lang="en-US" dirty="0" err="1">
                <a:latin typeface="Arial Nova Light" panose="020B0304020202020204" pitchFamily="34" charset="0"/>
              </a:rPr>
              <a:t>Roden</a:t>
            </a:r>
            <a:r>
              <a:rPr lang="en-AT" dirty="0">
                <a:latin typeface="Arial Nova Light" panose="020B0304020202020204" pitchFamily="34" charset="0"/>
              </a:rPr>
              <a:t>, 20</a:t>
            </a:r>
            <a:r>
              <a:rPr lang="en-US" dirty="0">
                <a:latin typeface="Arial Nova Light" panose="020B0304020202020204" pitchFamily="34" charset="0"/>
              </a:rPr>
              <a:t>03 </a:t>
            </a:r>
            <a:r>
              <a:rPr lang="en-US" dirty="0">
                <a:latin typeface="Arial Nova Light" panose="020B0304020202020204" pitchFamily="34" charset="0"/>
                <a:hlinkClick r:id="rId5"/>
              </a:rPr>
              <a:t>https://doi.org/10.1038/nrn1005</a:t>
            </a:r>
            <a:r>
              <a:rPr lang="en-US" dirty="0">
                <a:latin typeface="Arial Nova Light" panose="020B0304020202020204" pitchFamily="34" charset="0"/>
              </a:rPr>
              <a:t> </a:t>
            </a:r>
            <a:endParaRPr lang="en-AT" dirty="0">
              <a:latin typeface="Arial Nova Light" panose="020B0304020202020204" pitchFamily="34" charset="0"/>
            </a:endParaRPr>
          </a:p>
        </p:txBody>
      </p:sp>
    </p:spTree>
    <p:extLst>
      <p:ext uri="{BB962C8B-B14F-4D97-AF65-F5344CB8AC3E}">
        <p14:creationId xmlns:p14="http://schemas.microsoft.com/office/powerpoint/2010/main" val="3039033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D6C2A-8822-4580-AD4A-87A57D681367}"/>
              </a:ext>
            </a:extLst>
          </p:cNvPr>
          <p:cNvSpPr>
            <a:spLocks noGrp="1"/>
          </p:cNvSpPr>
          <p:nvPr>
            <p:ph type="title"/>
          </p:nvPr>
        </p:nvSpPr>
        <p:spPr/>
        <p:txBody>
          <a:bodyPr/>
          <a:lstStyle/>
          <a:p>
            <a:r>
              <a:rPr lang="de-DE" sz="4400" dirty="0"/>
              <a:t>Transkranielle elektrische Stimulation (TES)</a:t>
            </a:r>
            <a:endParaRPr lang="de-AT" dirty="0"/>
          </a:p>
        </p:txBody>
      </p:sp>
      <p:pic>
        <p:nvPicPr>
          <p:cNvPr id="6" name="Content Placeholder 11">
            <a:extLst>
              <a:ext uri="{FF2B5EF4-FFF2-40B4-BE49-F238E27FC236}">
                <a16:creationId xmlns:a16="http://schemas.microsoft.com/office/drawing/2014/main" id="{9DBF4D16-AD8B-A71E-ECC2-3042428D61DF}"/>
              </a:ext>
            </a:extLst>
          </p:cNvPr>
          <p:cNvPicPr>
            <a:picLocks noGrp="1" noChangeAspect="1"/>
          </p:cNvPicPr>
          <p:nvPr>
            <p:ph sz="half" idx="1"/>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72887" y="2340835"/>
            <a:ext cx="3499358" cy="3182388"/>
          </a:xfrm>
          <a:prstGeom prst="rect">
            <a:avLst/>
          </a:prstGeom>
        </p:spPr>
      </p:pic>
      <p:pic>
        <p:nvPicPr>
          <p:cNvPr id="14" name="Grafik 3">
            <a:extLst>
              <a:ext uri="{FF2B5EF4-FFF2-40B4-BE49-F238E27FC236}">
                <a16:creationId xmlns:a16="http://schemas.microsoft.com/office/drawing/2014/main" id="{EB7DFD78-AFAD-4DDC-A129-908EA387F0B1}"/>
              </a:ext>
            </a:extLst>
          </p:cNvPr>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7468292" y="2276403"/>
            <a:ext cx="2589415" cy="3449782"/>
          </a:xfrm>
          <a:prstGeom prst="rect">
            <a:avLst/>
          </a:prstGeom>
        </p:spPr>
      </p:pic>
      <p:sp>
        <p:nvSpPr>
          <p:cNvPr id="9" name="TextBox 8">
            <a:extLst>
              <a:ext uri="{FF2B5EF4-FFF2-40B4-BE49-F238E27FC236}">
                <a16:creationId xmlns:a16="http://schemas.microsoft.com/office/drawing/2014/main" id="{E9C01E71-8B0A-6C57-FD95-8A753BB53062}"/>
              </a:ext>
            </a:extLst>
          </p:cNvPr>
          <p:cNvSpPr txBox="1"/>
          <p:nvPr/>
        </p:nvSpPr>
        <p:spPr>
          <a:xfrm>
            <a:off x="63244" y="6488668"/>
            <a:ext cx="1646541" cy="369332"/>
          </a:xfrm>
          <a:prstGeom prst="rect">
            <a:avLst/>
          </a:prstGeom>
          <a:noFill/>
        </p:spPr>
        <p:txBody>
          <a:bodyPr wrap="none" rtlCol="0">
            <a:spAutoFit/>
          </a:bodyPr>
          <a:lstStyle/>
          <a:p>
            <a:r>
              <a:rPr lang="en-US" dirty="0">
                <a:latin typeface="Arial Nova Light" panose="020B0304020202020204" pitchFamily="34" charset="0"/>
              </a:rPr>
              <a:t>(c) </a:t>
            </a:r>
            <a:r>
              <a:rPr lang="en-US" dirty="0" err="1">
                <a:latin typeface="Arial Nova Light" panose="020B0304020202020204" pitchFamily="34" charset="0"/>
              </a:rPr>
              <a:t>NeuroConn</a:t>
            </a:r>
            <a:endParaRPr lang="en-US" dirty="0">
              <a:latin typeface="Arial Nova Light" panose="020B0304020202020204" pitchFamily="34" charset="0"/>
            </a:endParaRPr>
          </a:p>
        </p:txBody>
      </p:sp>
    </p:spTree>
    <p:extLst>
      <p:ext uri="{BB962C8B-B14F-4D97-AF65-F5344CB8AC3E}">
        <p14:creationId xmlns:p14="http://schemas.microsoft.com/office/powerpoint/2010/main" val="233682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03791-D89C-49A8-8A84-238D2CBDB4FC}"/>
              </a:ext>
            </a:extLst>
          </p:cNvPr>
          <p:cNvSpPr>
            <a:spLocks noGrp="1"/>
          </p:cNvSpPr>
          <p:nvPr>
            <p:ph type="title"/>
          </p:nvPr>
        </p:nvSpPr>
        <p:spPr/>
        <p:txBody>
          <a:bodyPr/>
          <a:lstStyle/>
          <a:p>
            <a:r>
              <a:rPr lang="de-AT" dirty="0"/>
              <a:t>Grundlagen</a:t>
            </a:r>
          </a:p>
        </p:txBody>
      </p:sp>
      <p:pic>
        <p:nvPicPr>
          <p:cNvPr id="6" name="Content Placeholder 5">
            <a:extLst>
              <a:ext uri="{FF2B5EF4-FFF2-40B4-BE49-F238E27FC236}">
                <a16:creationId xmlns:a16="http://schemas.microsoft.com/office/drawing/2014/main" id="{5870272F-A8DE-41B4-BE4A-5486CD70287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16517" y="1825625"/>
            <a:ext cx="3824966" cy="4351338"/>
          </a:xfrm>
        </p:spPr>
      </p:pic>
      <p:pic>
        <p:nvPicPr>
          <p:cNvPr id="13" name="Grafik 4">
            <a:extLst>
              <a:ext uri="{FF2B5EF4-FFF2-40B4-BE49-F238E27FC236}">
                <a16:creationId xmlns:a16="http://schemas.microsoft.com/office/drawing/2014/main" id="{0B958DE2-CB2B-49EC-9E40-EBEBC5AFFC3A}"/>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307863" y="1825625"/>
            <a:ext cx="4910273" cy="4351338"/>
          </a:xfrm>
          <a:prstGeom prst="rect">
            <a:avLst/>
          </a:prstGeom>
        </p:spPr>
      </p:pic>
      <p:sp>
        <p:nvSpPr>
          <p:cNvPr id="10" name="TextBox 9">
            <a:extLst>
              <a:ext uri="{FF2B5EF4-FFF2-40B4-BE49-F238E27FC236}">
                <a16:creationId xmlns:a16="http://schemas.microsoft.com/office/drawing/2014/main" id="{8C26DF6E-3E49-4844-9D28-92FA65B1B8F5}"/>
              </a:ext>
            </a:extLst>
          </p:cNvPr>
          <p:cNvSpPr txBox="1"/>
          <p:nvPr/>
        </p:nvSpPr>
        <p:spPr bwMode="auto">
          <a:xfrm>
            <a:off x="0" y="6492875"/>
            <a:ext cx="6096000" cy="369332"/>
          </a:xfrm>
          <a:prstGeom prst="rect">
            <a:avLst/>
          </a:prstGeom>
          <a:noFill/>
          <a:ln w="9525">
            <a:noFill/>
            <a:round/>
            <a:headEnd/>
            <a:tailEnd/>
          </a:ln>
        </p:spPr>
        <p:txBody>
          <a:bodyPr wrap="square">
            <a:spAutoFit/>
          </a:bodyPr>
          <a:lstStyle/>
          <a:p>
            <a:r>
              <a:rPr lang="de-AT" dirty="0">
                <a:latin typeface="Arial Nova Light" panose="020B0304020202020204" pitchFamily="34" charset="0"/>
                <a:hlinkClick r:id="rId5"/>
              </a:rPr>
              <a:t>https://doi.org/10.3758/s13414-016-1224-2</a:t>
            </a:r>
            <a:r>
              <a:rPr lang="de-AT" dirty="0">
                <a:latin typeface="Arial Nova Light" panose="020B0304020202020204" pitchFamily="34" charset="0"/>
              </a:rPr>
              <a:t> </a:t>
            </a:r>
          </a:p>
        </p:txBody>
      </p:sp>
      <p:sp>
        <p:nvSpPr>
          <p:cNvPr id="11" name="TextBox 10">
            <a:extLst>
              <a:ext uri="{FF2B5EF4-FFF2-40B4-BE49-F238E27FC236}">
                <a16:creationId xmlns:a16="http://schemas.microsoft.com/office/drawing/2014/main" id="{1AE3385E-9B88-4818-A1F2-FDAEE5E1C5E0}"/>
              </a:ext>
            </a:extLst>
          </p:cNvPr>
          <p:cNvSpPr txBox="1"/>
          <p:nvPr/>
        </p:nvSpPr>
        <p:spPr bwMode="auto">
          <a:xfrm>
            <a:off x="838200" y="5866278"/>
            <a:ext cx="851228" cy="310685"/>
          </a:xfrm>
          <a:prstGeom prst="rect">
            <a:avLst/>
          </a:prstGeom>
          <a:noFill/>
          <a:ln w="9525">
            <a:noFill/>
            <a:round/>
            <a:headEnd/>
            <a:tailEnd/>
          </a:ln>
        </p:spPr>
        <p:txBody>
          <a:bodyPr wrap="none" lIns="120000" tIns="62400" rIns="120000" bIns="62400" rtlCol="0">
            <a:prstTxWarp prst="textNoShape">
              <a:avLst/>
            </a:prstTxWarp>
            <a:spAutoFit/>
          </a:bodyPr>
          <a:lstStyle/>
          <a:p>
            <a:pPr algn="r"/>
            <a:r>
              <a:rPr lang="de-AT" sz="1200" dirty="0">
                <a:solidFill>
                  <a:schemeClr val="bg1">
                    <a:lumMod val="50000"/>
                  </a:schemeClr>
                </a:solidFill>
                <a:latin typeface="Arial Nova Light" panose="020B0304020202020204" pitchFamily="34" charset="0"/>
              </a:rPr>
              <a:t>Angeregt</a:t>
            </a:r>
          </a:p>
        </p:txBody>
      </p:sp>
      <p:sp>
        <p:nvSpPr>
          <p:cNvPr id="12" name="TextBox 11">
            <a:extLst>
              <a:ext uri="{FF2B5EF4-FFF2-40B4-BE49-F238E27FC236}">
                <a16:creationId xmlns:a16="http://schemas.microsoft.com/office/drawing/2014/main" id="{3FCF2236-341C-45EC-811D-3C07F76260CA}"/>
              </a:ext>
            </a:extLst>
          </p:cNvPr>
          <p:cNvSpPr txBox="1"/>
          <p:nvPr/>
        </p:nvSpPr>
        <p:spPr bwMode="auto">
          <a:xfrm>
            <a:off x="5349944" y="5866278"/>
            <a:ext cx="771784" cy="310685"/>
          </a:xfrm>
          <a:prstGeom prst="rect">
            <a:avLst/>
          </a:prstGeom>
          <a:noFill/>
          <a:ln w="9525">
            <a:noFill/>
            <a:round/>
            <a:headEnd/>
            <a:tailEnd/>
          </a:ln>
        </p:spPr>
        <p:txBody>
          <a:bodyPr wrap="none" lIns="120000" tIns="62400" rIns="120000" bIns="62400" rtlCol="0">
            <a:prstTxWarp prst="textNoShape">
              <a:avLst/>
            </a:prstTxWarp>
            <a:spAutoFit/>
          </a:bodyPr>
          <a:lstStyle/>
          <a:p>
            <a:r>
              <a:rPr lang="de-AT" sz="1200" dirty="0">
                <a:solidFill>
                  <a:schemeClr val="bg1">
                    <a:lumMod val="50000"/>
                  </a:schemeClr>
                </a:solidFill>
                <a:latin typeface="Arial Nova Light" panose="020B0304020202020204" pitchFamily="34" charset="0"/>
              </a:rPr>
              <a:t>Inhibiert</a:t>
            </a:r>
          </a:p>
        </p:txBody>
      </p:sp>
      <p:sp>
        <p:nvSpPr>
          <p:cNvPr id="14" name="TextBox 13">
            <a:extLst>
              <a:ext uri="{FF2B5EF4-FFF2-40B4-BE49-F238E27FC236}">
                <a16:creationId xmlns:a16="http://schemas.microsoft.com/office/drawing/2014/main" id="{1FBA0F7E-117F-4C88-95FE-0F518B5CE5E8}"/>
              </a:ext>
            </a:extLst>
          </p:cNvPr>
          <p:cNvSpPr txBox="1"/>
          <p:nvPr/>
        </p:nvSpPr>
        <p:spPr bwMode="auto">
          <a:xfrm>
            <a:off x="1918493" y="1699523"/>
            <a:ext cx="974339" cy="403018"/>
          </a:xfrm>
          <a:prstGeom prst="rect">
            <a:avLst/>
          </a:prstGeom>
          <a:noFill/>
          <a:ln w="9525">
            <a:noFill/>
            <a:round/>
            <a:headEnd/>
            <a:tailEnd/>
          </a:ln>
        </p:spPr>
        <p:txBody>
          <a:bodyPr wrap="none" lIns="120000" tIns="62400" rIns="120000" bIns="62400" rtlCol="0">
            <a:prstTxWarp prst="textNoShape">
              <a:avLst/>
            </a:prstTxWarp>
            <a:spAutoFit/>
          </a:bodyPr>
          <a:lstStyle/>
          <a:p>
            <a:pPr algn="r"/>
            <a:r>
              <a:rPr lang="en-US" dirty="0">
                <a:solidFill>
                  <a:schemeClr val="accent1"/>
                </a:solidFill>
                <a:latin typeface="Arial Nova Light" panose="020B0304020202020204" pitchFamily="34" charset="0"/>
              </a:rPr>
              <a:t>Anode-</a:t>
            </a:r>
            <a:endParaRPr lang="de-AT" dirty="0" err="1">
              <a:solidFill>
                <a:schemeClr val="accent1"/>
              </a:solidFill>
              <a:latin typeface="Arial Nova Light" panose="020B0304020202020204" pitchFamily="34" charset="0"/>
            </a:endParaRPr>
          </a:p>
        </p:txBody>
      </p:sp>
      <p:sp>
        <p:nvSpPr>
          <p:cNvPr id="15" name="TextBox 14">
            <a:extLst>
              <a:ext uri="{FF2B5EF4-FFF2-40B4-BE49-F238E27FC236}">
                <a16:creationId xmlns:a16="http://schemas.microsoft.com/office/drawing/2014/main" id="{BE7B5719-59C0-4EF9-ABD4-B517FBAC0DB5}"/>
              </a:ext>
            </a:extLst>
          </p:cNvPr>
          <p:cNvSpPr txBox="1"/>
          <p:nvPr/>
        </p:nvSpPr>
        <p:spPr bwMode="auto">
          <a:xfrm>
            <a:off x="3994408" y="1690688"/>
            <a:ext cx="1220177" cy="403018"/>
          </a:xfrm>
          <a:prstGeom prst="rect">
            <a:avLst/>
          </a:prstGeom>
          <a:noFill/>
          <a:ln w="9525">
            <a:noFill/>
            <a:round/>
            <a:headEnd/>
            <a:tailEnd/>
          </a:ln>
        </p:spPr>
        <p:txBody>
          <a:bodyPr wrap="none" lIns="120000" tIns="62400" rIns="120000" bIns="62400" rtlCol="0">
            <a:prstTxWarp prst="textNoShape">
              <a:avLst/>
            </a:prstTxWarp>
            <a:spAutoFit/>
          </a:bodyPr>
          <a:lstStyle/>
          <a:p>
            <a:pPr algn="r"/>
            <a:r>
              <a:rPr lang="en-US" dirty="0">
                <a:solidFill>
                  <a:srgbClr val="FF0000"/>
                </a:solidFill>
                <a:latin typeface="Arial Nova Light" panose="020B0304020202020204" pitchFamily="34" charset="0"/>
              </a:rPr>
              <a:t>Cathode+</a:t>
            </a:r>
            <a:endParaRPr lang="de-AT" dirty="0" err="1">
              <a:solidFill>
                <a:srgbClr val="FF0000"/>
              </a:solidFill>
              <a:latin typeface="Arial Nova Light" panose="020B0304020202020204" pitchFamily="34" charset="0"/>
            </a:endParaRPr>
          </a:p>
        </p:txBody>
      </p:sp>
      <p:sp>
        <p:nvSpPr>
          <p:cNvPr id="17" name="TextBox 16">
            <a:extLst>
              <a:ext uri="{FF2B5EF4-FFF2-40B4-BE49-F238E27FC236}">
                <a16:creationId xmlns:a16="http://schemas.microsoft.com/office/drawing/2014/main" id="{60790854-716B-433B-9B89-493BD1E6597C}"/>
              </a:ext>
            </a:extLst>
          </p:cNvPr>
          <p:cNvSpPr txBox="1"/>
          <p:nvPr/>
        </p:nvSpPr>
        <p:spPr bwMode="auto">
          <a:xfrm>
            <a:off x="6307863" y="6340475"/>
            <a:ext cx="5884137" cy="369332"/>
          </a:xfrm>
          <a:prstGeom prst="rect">
            <a:avLst/>
          </a:prstGeom>
          <a:noFill/>
          <a:ln w="9525">
            <a:noFill/>
            <a:round/>
            <a:headEnd/>
            <a:tailEnd/>
          </a:ln>
        </p:spPr>
        <p:txBody>
          <a:bodyPr wrap="square">
            <a:spAutoFit/>
          </a:bodyPr>
          <a:lstStyle/>
          <a:p>
            <a:r>
              <a:rPr lang="de-AT" b="0" i="0" u="none" strike="noStrike" dirty="0">
                <a:effectLst/>
                <a:latin typeface="Arial Nova Light" panose="020B0304020202020204" pitchFamily="34" charset="0"/>
                <a:hlinkClick r:id="rId6" tooltip="Persistent link using digital object identifier"/>
              </a:rPr>
              <a:t>https://doi.org/10.1016/j.clinph.2017.06.001</a:t>
            </a:r>
            <a:endParaRPr lang="de-AT" dirty="0">
              <a:latin typeface="Arial Nova Light" panose="020B0304020202020204" pitchFamily="34" charset="0"/>
            </a:endParaRPr>
          </a:p>
        </p:txBody>
      </p:sp>
    </p:spTree>
    <p:extLst>
      <p:ext uri="{BB962C8B-B14F-4D97-AF65-F5344CB8AC3E}">
        <p14:creationId xmlns:p14="http://schemas.microsoft.com/office/powerpoint/2010/main" val="1389915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4FCC-11BC-4732-AE64-1109EFFBD96D}"/>
              </a:ext>
            </a:extLst>
          </p:cNvPr>
          <p:cNvSpPr>
            <a:spLocks noGrp="1"/>
          </p:cNvSpPr>
          <p:nvPr>
            <p:ph type="title"/>
          </p:nvPr>
        </p:nvSpPr>
        <p:spPr/>
        <p:txBody>
          <a:bodyPr/>
          <a:lstStyle/>
          <a:p>
            <a:r>
              <a:rPr lang="de-AT" dirty="0"/>
              <a:t>Gleichstrom und Wechselstrom</a:t>
            </a:r>
            <a:endParaRPr lang="en-US" dirty="0"/>
          </a:p>
        </p:txBody>
      </p:sp>
      <p:pic>
        <p:nvPicPr>
          <p:cNvPr id="7" name="Content Placeholder 6">
            <a:extLst>
              <a:ext uri="{FF2B5EF4-FFF2-40B4-BE49-F238E27FC236}">
                <a16:creationId xmlns:a16="http://schemas.microsoft.com/office/drawing/2014/main" id="{89AE973C-5C4F-40FC-A896-7A7BD0C83E0B}"/>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8200" y="2377210"/>
            <a:ext cx="5181600" cy="3248167"/>
          </a:xfrm>
        </p:spPr>
      </p:pic>
      <p:pic>
        <p:nvPicPr>
          <p:cNvPr id="11" name="Content Placeholder 6">
            <a:extLst>
              <a:ext uri="{FF2B5EF4-FFF2-40B4-BE49-F238E27FC236}">
                <a16:creationId xmlns:a16="http://schemas.microsoft.com/office/drawing/2014/main" id="{BEFC10E7-D314-0BCF-AF42-9B6843B1A566}"/>
              </a:ext>
            </a:extLst>
          </p:cNvPr>
          <p:cNvPicPr>
            <a:picLocks noGrp="1" noChangeAspect="1"/>
          </p:cNvPicPr>
          <p:nvPr>
            <p:ph sz="half" idx="2"/>
          </p:nvPr>
        </p:nvPicPr>
        <p:blipFill>
          <a:blip r:embed="rId5"/>
          <a:stretch>
            <a:fillRect/>
          </a:stretch>
        </p:blipFill>
        <p:spPr>
          <a:xfrm>
            <a:off x="6599318" y="1825625"/>
            <a:ext cx="4327363" cy="4351338"/>
          </a:xfrm>
        </p:spPr>
      </p:pic>
      <p:sp>
        <p:nvSpPr>
          <p:cNvPr id="16" name="Rectangle 15">
            <a:extLst>
              <a:ext uri="{FF2B5EF4-FFF2-40B4-BE49-F238E27FC236}">
                <a16:creationId xmlns:a16="http://schemas.microsoft.com/office/drawing/2014/main" id="{9B2578E3-BC40-4C21-973B-B1957EA84B65}"/>
              </a:ext>
            </a:extLst>
          </p:cNvPr>
          <p:cNvSpPr/>
          <p:nvPr/>
        </p:nvSpPr>
        <p:spPr>
          <a:xfrm>
            <a:off x="822592" y="6333777"/>
            <a:ext cx="6096000" cy="246221"/>
          </a:xfrm>
          <a:prstGeom prst="rect">
            <a:avLst/>
          </a:prstGeom>
        </p:spPr>
        <p:txBody>
          <a:bodyPr>
            <a:spAutoFit/>
          </a:bodyPr>
          <a:lstStyle/>
          <a:p>
            <a:r>
              <a:rPr lang="en-US" sz="1000" dirty="0">
                <a:hlinkClick r:id="rId4"/>
              </a:rPr>
              <a:t>https://www.frontiersin.org/articles/10.3389/fnins.2017.00052/full</a:t>
            </a:r>
            <a:endParaRPr lang="en-US" sz="1000" dirty="0"/>
          </a:p>
        </p:txBody>
      </p:sp>
      <p:sp>
        <p:nvSpPr>
          <p:cNvPr id="3" name="TextBox 2">
            <a:extLst>
              <a:ext uri="{FF2B5EF4-FFF2-40B4-BE49-F238E27FC236}">
                <a16:creationId xmlns:a16="http://schemas.microsoft.com/office/drawing/2014/main" id="{85A3B79A-505F-43B7-A941-FA2A21DC4EF5}"/>
              </a:ext>
            </a:extLst>
          </p:cNvPr>
          <p:cNvSpPr txBox="1"/>
          <p:nvPr/>
        </p:nvSpPr>
        <p:spPr>
          <a:xfrm>
            <a:off x="1151792" y="2004646"/>
            <a:ext cx="941027" cy="369332"/>
          </a:xfrm>
          <a:prstGeom prst="rect">
            <a:avLst/>
          </a:prstGeom>
          <a:noFill/>
        </p:spPr>
        <p:txBody>
          <a:bodyPr wrap="none" rtlCol="0">
            <a:spAutoFit/>
          </a:bodyPr>
          <a:lstStyle/>
          <a:p>
            <a:r>
              <a:rPr lang="en-US" dirty="0"/>
              <a:t>½ cycle</a:t>
            </a:r>
          </a:p>
        </p:txBody>
      </p:sp>
      <p:sp>
        <p:nvSpPr>
          <p:cNvPr id="8" name="TextBox 7">
            <a:extLst>
              <a:ext uri="{FF2B5EF4-FFF2-40B4-BE49-F238E27FC236}">
                <a16:creationId xmlns:a16="http://schemas.microsoft.com/office/drawing/2014/main" id="{3493F1A7-B748-4DE8-B116-2AB43C0A415B}"/>
              </a:ext>
            </a:extLst>
          </p:cNvPr>
          <p:cNvSpPr txBox="1"/>
          <p:nvPr/>
        </p:nvSpPr>
        <p:spPr>
          <a:xfrm>
            <a:off x="3585796" y="2004646"/>
            <a:ext cx="941027" cy="369332"/>
          </a:xfrm>
          <a:prstGeom prst="rect">
            <a:avLst/>
          </a:prstGeom>
          <a:noFill/>
        </p:spPr>
        <p:txBody>
          <a:bodyPr wrap="none" rtlCol="0">
            <a:spAutoFit/>
          </a:bodyPr>
          <a:lstStyle/>
          <a:p>
            <a:r>
              <a:rPr lang="en-US" dirty="0"/>
              <a:t>½ cycle</a:t>
            </a:r>
          </a:p>
        </p:txBody>
      </p:sp>
      <p:sp>
        <p:nvSpPr>
          <p:cNvPr id="4" name="Arrow: Right 3">
            <a:extLst>
              <a:ext uri="{FF2B5EF4-FFF2-40B4-BE49-F238E27FC236}">
                <a16:creationId xmlns:a16="http://schemas.microsoft.com/office/drawing/2014/main" id="{1C0CEE09-A05D-43C1-A205-0B243BA01F02}"/>
              </a:ext>
            </a:extLst>
          </p:cNvPr>
          <p:cNvSpPr/>
          <p:nvPr/>
        </p:nvSpPr>
        <p:spPr>
          <a:xfrm rot="17286042">
            <a:off x="1603567" y="3920646"/>
            <a:ext cx="1125415" cy="2725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673DD10-CFD1-42DB-9ABA-A805657731AE}"/>
              </a:ext>
            </a:extLst>
          </p:cNvPr>
          <p:cNvSpPr/>
          <p:nvPr/>
        </p:nvSpPr>
        <p:spPr>
          <a:xfrm rot="6486042">
            <a:off x="3797964" y="3747731"/>
            <a:ext cx="1125415" cy="2725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301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BA8630B-1B7B-4FD3-93B7-8AB57DAC94C9}"/>
              </a:ext>
            </a:extLst>
          </p:cNvPr>
          <p:cNvSpPr txBox="1"/>
          <p:nvPr/>
        </p:nvSpPr>
        <p:spPr bwMode="auto">
          <a:xfrm>
            <a:off x="-1836" y="6492875"/>
            <a:ext cx="6097836" cy="369332"/>
          </a:xfrm>
          <a:prstGeom prst="rect">
            <a:avLst/>
          </a:prstGeom>
          <a:noFill/>
          <a:ln w="9525">
            <a:noFill/>
            <a:round/>
            <a:headEnd/>
            <a:tailEnd/>
          </a:ln>
        </p:spPr>
        <p:txBody>
          <a:bodyPr wrap="square">
            <a:spAutoFit/>
          </a:bodyPr>
          <a:lstStyle/>
          <a:p>
            <a:r>
              <a:rPr lang="de-AT" dirty="0">
                <a:latin typeface="Arial Nova Light" panose="020B0304020202020204" pitchFamily="34" charset="0"/>
              </a:rPr>
              <a:t>See also: </a:t>
            </a:r>
            <a:r>
              <a:rPr lang="de-AT" dirty="0">
                <a:latin typeface="Arial Nova Light" panose="020B0304020202020204" pitchFamily="34" charset="0"/>
                <a:hlinkClick r:id="rId3"/>
              </a:rPr>
              <a:t>https://psylab.uni-graz.at/de/labore/tms/</a:t>
            </a:r>
            <a:r>
              <a:rPr lang="de-AT" dirty="0">
                <a:latin typeface="Arial Nova Light" panose="020B0304020202020204" pitchFamily="34" charset="0"/>
              </a:rPr>
              <a:t> </a:t>
            </a:r>
          </a:p>
        </p:txBody>
      </p:sp>
      <p:sp>
        <p:nvSpPr>
          <p:cNvPr id="2" name="Title 1">
            <a:extLst>
              <a:ext uri="{FF2B5EF4-FFF2-40B4-BE49-F238E27FC236}">
                <a16:creationId xmlns:a16="http://schemas.microsoft.com/office/drawing/2014/main" id="{66F6F907-1C8E-8A3C-E0A3-394337B3CA04}"/>
              </a:ext>
            </a:extLst>
          </p:cNvPr>
          <p:cNvSpPr>
            <a:spLocks noGrp="1"/>
          </p:cNvSpPr>
          <p:nvPr>
            <p:ph type="title"/>
          </p:nvPr>
        </p:nvSpPr>
        <p:spPr/>
        <p:txBody>
          <a:bodyPr/>
          <a:lstStyle/>
          <a:p>
            <a:r>
              <a:rPr lang="en-AT" dirty="0"/>
              <a:t>Transkranielle Magnetstimulation (TMS)</a:t>
            </a:r>
          </a:p>
        </p:txBody>
      </p:sp>
      <p:pic>
        <p:nvPicPr>
          <p:cNvPr id="8" name="Content Placeholder 7" descr="CIN Pic 042.JPG">
            <a:extLst>
              <a:ext uri="{FF2B5EF4-FFF2-40B4-BE49-F238E27FC236}">
                <a16:creationId xmlns:a16="http://schemas.microsoft.com/office/drawing/2014/main" id="{E5855ACC-59D0-26CD-1268-B77BEAFFEA87}"/>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bwMode="auto">
          <a:xfrm>
            <a:off x="4024630" y="1456945"/>
            <a:ext cx="6454140" cy="48489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4" descr="X100.jpg">
            <a:extLst>
              <a:ext uri="{FF2B5EF4-FFF2-40B4-BE49-F238E27FC236}">
                <a16:creationId xmlns:a16="http://schemas.microsoft.com/office/drawing/2014/main" id="{0B51D67F-04C4-5CDC-DB06-766B015F4E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60" y="1456944"/>
            <a:ext cx="2882770" cy="4848965"/>
          </a:xfrm>
          <a:prstGeom prst="rect">
            <a:avLst/>
          </a:prstGeom>
        </p:spPr>
      </p:pic>
    </p:spTree>
    <p:extLst>
      <p:ext uri="{BB962C8B-B14F-4D97-AF65-F5344CB8AC3E}">
        <p14:creationId xmlns:p14="http://schemas.microsoft.com/office/powerpoint/2010/main" val="1958006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B1D59-B245-48C7-AAC1-B7676397D156}"/>
              </a:ext>
            </a:extLst>
          </p:cNvPr>
          <p:cNvSpPr>
            <a:spLocks noGrp="1"/>
          </p:cNvSpPr>
          <p:nvPr>
            <p:ph type="title"/>
          </p:nvPr>
        </p:nvSpPr>
        <p:spPr/>
        <p:txBody>
          <a:bodyPr/>
          <a:lstStyle/>
          <a:p>
            <a:r>
              <a:rPr lang="de-AT" dirty="0"/>
              <a:t>Warum MEG?</a:t>
            </a:r>
          </a:p>
        </p:txBody>
      </p:sp>
      <p:sp>
        <p:nvSpPr>
          <p:cNvPr id="8" name="Text Placeholder 7">
            <a:extLst>
              <a:ext uri="{FF2B5EF4-FFF2-40B4-BE49-F238E27FC236}">
                <a16:creationId xmlns:a16="http://schemas.microsoft.com/office/drawing/2014/main" id="{7E94E864-FFEA-2487-64B6-108196633945}"/>
              </a:ext>
            </a:extLst>
          </p:cNvPr>
          <p:cNvSpPr>
            <a:spLocks noGrp="1"/>
          </p:cNvSpPr>
          <p:nvPr>
            <p:ph type="body" idx="1"/>
          </p:nvPr>
        </p:nvSpPr>
        <p:spPr/>
        <p:txBody>
          <a:bodyPr/>
          <a:lstStyle/>
          <a:p>
            <a:r>
              <a:rPr lang="de-AT" dirty="0"/>
              <a:t>Sensoren</a:t>
            </a:r>
            <a:r>
              <a:rPr lang="en-AT" dirty="0"/>
              <a:t>: 2D</a:t>
            </a:r>
          </a:p>
        </p:txBody>
      </p:sp>
      <p:pic>
        <p:nvPicPr>
          <p:cNvPr id="12" name="Content Placeholder 11">
            <a:extLst>
              <a:ext uri="{FF2B5EF4-FFF2-40B4-BE49-F238E27FC236}">
                <a16:creationId xmlns:a16="http://schemas.microsoft.com/office/drawing/2014/main" id="{ED29FD4A-307C-2832-F399-A794FF209B66}"/>
              </a:ext>
            </a:extLst>
          </p:cNvPr>
          <p:cNvPicPr>
            <a:picLocks noGrp="1" noChangeAspect="1"/>
          </p:cNvPicPr>
          <p:nvPr>
            <p:ph sz="half" idx="2"/>
          </p:nvPr>
        </p:nvPicPr>
        <p:blipFill>
          <a:blip r:embed="rId3"/>
          <a:stretch>
            <a:fillRect/>
          </a:stretch>
        </p:blipFill>
        <p:spPr>
          <a:xfrm>
            <a:off x="1489281" y="2505075"/>
            <a:ext cx="3858800" cy="3684588"/>
          </a:xfrm>
          <a:prstGeom prst="rect">
            <a:avLst/>
          </a:prstGeom>
        </p:spPr>
      </p:pic>
      <p:sp>
        <p:nvSpPr>
          <p:cNvPr id="10" name="Text Placeholder 9">
            <a:extLst>
              <a:ext uri="{FF2B5EF4-FFF2-40B4-BE49-F238E27FC236}">
                <a16:creationId xmlns:a16="http://schemas.microsoft.com/office/drawing/2014/main" id="{712DAD57-D7CA-A955-88A9-44602AF2EFDE}"/>
              </a:ext>
            </a:extLst>
          </p:cNvPr>
          <p:cNvSpPr>
            <a:spLocks noGrp="1"/>
          </p:cNvSpPr>
          <p:nvPr>
            <p:ph type="body" sz="quarter" idx="3"/>
          </p:nvPr>
        </p:nvSpPr>
        <p:spPr/>
        <p:txBody>
          <a:bodyPr/>
          <a:lstStyle/>
          <a:p>
            <a:r>
              <a:rPr lang="en-AT" dirty="0"/>
              <a:t>Gehirn: 3D</a:t>
            </a:r>
          </a:p>
        </p:txBody>
      </p:sp>
      <p:pic>
        <p:nvPicPr>
          <p:cNvPr id="11" name="Content Placeholder 10">
            <a:extLst>
              <a:ext uri="{FF2B5EF4-FFF2-40B4-BE49-F238E27FC236}">
                <a16:creationId xmlns:a16="http://schemas.microsoft.com/office/drawing/2014/main" id="{4F2C1A90-8CCF-4FBC-9080-9DCA4841A2C3}"/>
              </a:ext>
            </a:extLst>
          </p:cNvPr>
          <p:cNvPicPr>
            <a:picLocks noGrp="1" noChangeAspect="1"/>
          </p:cNvPicPr>
          <p:nvPr>
            <p:ph sz="quarter" idx="4"/>
          </p:nvPr>
        </p:nvPicPr>
        <p:blipFill>
          <a:blip r:embed="rId4"/>
          <a:stretch>
            <a:fillRect/>
          </a:stretch>
        </p:blipFill>
        <p:spPr>
          <a:xfrm>
            <a:off x="6955538" y="2505075"/>
            <a:ext cx="3616511" cy="3684588"/>
          </a:xfrm>
          <a:prstGeom prst="rect">
            <a:avLst/>
          </a:prstGeom>
        </p:spPr>
      </p:pic>
      <p:sp>
        <p:nvSpPr>
          <p:cNvPr id="14" name="TextBox 13">
            <a:extLst>
              <a:ext uri="{FF2B5EF4-FFF2-40B4-BE49-F238E27FC236}">
                <a16:creationId xmlns:a16="http://schemas.microsoft.com/office/drawing/2014/main" id="{692A8BB7-1208-BF17-AE6C-9555148FAA60}"/>
              </a:ext>
            </a:extLst>
          </p:cNvPr>
          <p:cNvSpPr txBox="1"/>
          <p:nvPr/>
        </p:nvSpPr>
        <p:spPr bwMode="auto">
          <a:xfrm>
            <a:off x="0" y="6488668"/>
            <a:ext cx="6096000" cy="369332"/>
          </a:xfrm>
          <a:prstGeom prst="rect">
            <a:avLst/>
          </a:prstGeom>
          <a:noFill/>
          <a:ln w="9525">
            <a:noFill/>
            <a:round/>
            <a:headEnd/>
            <a:tailEnd/>
          </a:ln>
        </p:spPr>
        <p:txBody>
          <a:bodyPr wrap="square">
            <a:spAutoFit/>
          </a:bodyPr>
          <a:lstStyle/>
          <a:p>
            <a:r>
              <a:rPr lang="en-GB" dirty="0">
                <a:solidFill>
                  <a:srgbClr val="141413"/>
                </a:solidFill>
                <a:effectLst/>
                <a:latin typeface="Arial Nova Light" panose="020B0304020202020204" pitchFamily="34" charset="0"/>
              </a:rPr>
              <a:t>Gazzaniga 2019, Figure 3.27e</a:t>
            </a:r>
          </a:p>
        </p:txBody>
      </p:sp>
      <p:sp>
        <p:nvSpPr>
          <p:cNvPr id="5" name="Star: 5 Points 4">
            <a:extLst>
              <a:ext uri="{FF2B5EF4-FFF2-40B4-BE49-F238E27FC236}">
                <a16:creationId xmlns:a16="http://schemas.microsoft.com/office/drawing/2014/main" id="{DB08E927-686F-47D4-9C09-6CE6EBFD705A}"/>
              </a:ext>
            </a:extLst>
          </p:cNvPr>
          <p:cNvSpPr/>
          <p:nvPr/>
        </p:nvSpPr>
        <p:spPr>
          <a:xfrm>
            <a:off x="7810500" y="3594100"/>
            <a:ext cx="622300" cy="635000"/>
          </a:xfrm>
          <a:prstGeom prst="star5">
            <a:avLst/>
          </a:prstGeom>
          <a:solidFill>
            <a:srgbClr val="FFFF00"/>
          </a:solidFill>
        </p:spPr>
        <p:txBody>
          <a:bodyPr wrap="square" rtlCol="0" anchor="ctr">
            <a:spAutoFit/>
          </a:bodyPr>
          <a:lstStyle/>
          <a:p>
            <a:pPr algn="l"/>
            <a:endParaRPr lang="de-AT" sz="2000" dirty="0">
              <a:latin typeface="Arial Nova Light" panose="020B0304020202020204" pitchFamily="34" charset="0"/>
            </a:endParaRPr>
          </a:p>
        </p:txBody>
      </p:sp>
      <p:sp>
        <p:nvSpPr>
          <p:cNvPr id="13" name="Star: 5 Points 12">
            <a:extLst>
              <a:ext uri="{FF2B5EF4-FFF2-40B4-BE49-F238E27FC236}">
                <a16:creationId xmlns:a16="http://schemas.microsoft.com/office/drawing/2014/main" id="{D4818F50-F395-40FF-BBFF-D4D17D9743D0}"/>
              </a:ext>
            </a:extLst>
          </p:cNvPr>
          <p:cNvSpPr/>
          <p:nvPr/>
        </p:nvSpPr>
        <p:spPr>
          <a:xfrm>
            <a:off x="9390763" y="3454400"/>
            <a:ext cx="622300" cy="635000"/>
          </a:xfrm>
          <a:prstGeom prst="star5">
            <a:avLst/>
          </a:prstGeom>
          <a:solidFill>
            <a:srgbClr val="FF0000"/>
          </a:solidFill>
        </p:spPr>
        <p:txBody>
          <a:bodyPr wrap="square" rtlCol="0" anchor="ctr">
            <a:spAutoFit/>
          </a:bodyPr>
          <a:lstStyle/>
          <a:p>
            <a:pPr algn="l"/>
            <a:endParaRPr lang="de-AT" sz="2000" dirty="0">
              <a:latin typeface="Arial Nova Light" panose="020B0304020202020204" pitchFamily="34" charset="0"/>
            </a:endParaRPr>
          </a:p>
        </p:txBody>
      </p:sp>
      <p:cxnSp>
        <p:nvCxnSpPr>
          <p:cNvPr id="7" name="Straight Arrow Connector 6">
            <a:extLst>
              <a:ext uri="{FF2B5EF4-FFF2-40B4-BE49-F238E27FC236}">
                <a16:creationId xmlns:a16="http://schemas.microsoft.com/office/drawing/2014/main" id="{8B4B71F9-EFE4-402A-B33F-667425A96627}"/>
              </a:ext>
            </a:extLst>
          </p:cNvPr>
          <p:cNvCxnSpPr/>
          <p:nvPr/>
        </p:nvCxnSpPr>
        <p:spPr>
          <a:xfrm flipH="1" flipV="1">
            <a:off x="7531100" y="3594100"/>
            <a:ext cx="590550" cy="31750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5C13742A-E16B-4196-B38A-5A3304E50D9B}"/>
              </a:ext>
            </a:extLst>
          </p:cNvPr>
          <p:cNvCxnSpPr>
            <a:cxnSpLocks/>
          </p:cNvCxnSpPr>
          <p:nvPr/>
        </p:nvCxnSpPr>
        <p:spPr>
          <a:xfrm flipH="1" flipV="1">
            <a:off x="8121650" y="2779713"/>
            <a:ext cx="31750" cy="1151216"/>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BA23B36E-FEBF-4D2A-8E7E-1A6FA2C93EB2}"/>
              </a:ext>
            </a:extLst>
          </p:cNvPr>
          <p:cNvCxnSpPr>
            <a:cxnSpLocks/>
          </p:cNvCxnSpPr>
          <p:nvPr/>
        </p:nvCxnSpPr>
        <p:spPr>
          <a:xfrm flipV="1">
            <a:off x="8187356" y="2724806"/>
            <a:ext cx="924007" cy="120612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4343AAB1-99EA-41F6-BEA8-076D5ED92EA9}"/>
              </a:ext>
            </a:extLst>
          </p:cNvPr>
          <p:cNvCxnSpPr>
            <a:cxnSpLocks/>
          </p:cNvCxnSpPr>
          <p:nvPr/>
        </p:nvCxnSpPr>
        <p:spPr>
          <a:xfrm flipV="1">
            <a:off x="8219503" y="3429000"/>
            <a:ext cx="1965952" cy="501928"/>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656C58C0-DB81-4478-980D-4C25E941CAFD}"/>
              </a:ext>
            </a:extLst>
          </p:cNvPr>
          <p:cNvCxnSpPr>
            <a:cxnSpLocks/>
          </p:cNvCxnSpPr>
          <p:nvPr/>
        </p:nvCxnSpPr>
        <p:spPr>
          <a:xfrm flipV="1">
            <a:off x="9664618" y="3454400"/>
            <a:ext cx="552984" cy="366713"/>
          </a:xfrm>
          <a:prstGeom prst="straightConnector1">
            <a:avLst/>
          </a:prstGeom>
          <a:ln w="76200">
            <a:solidFill>
              <a:schemeClr val="accent2">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B367C0CD-B15B-4AB7-8959-52FFAF576769}"/>
              </a:ext>
            </a:extLst>
          </p:cNvPr>
          <p:cNvCxnSpPr>
            <a:cxnSpLocks/>
          </p:cNvCxnSpPr>
          <p:nvPr/>
        </p:nvCxnSpPr>
        <p:spPr>
          <a:xfrm flipH="1" flipV="1">
            <a:off x="9079613" y="2691606"/>
            <a:ext cx="534260" cy="1104108"/>
          </a:xfrm>
          <a:prstGeom prst="straightConnector1">
            <a:avLst/>
          </a:prstGeom>
          <a:ln w="76200">
            <a:solidFill>
              <a:schemeClr val="accent2">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38" name="Straight Arrow Connector 37">
            <a:extLst>
              <a:ext uri="{FF2B5EF4-FFF2-40B4-BE49-F238E27FC236}">
                <a16:creationId xmlns:a16="http://schemas.microsoft.com/office/drawing/2014/main" id="{CF5FAEA2-985B-43E4-B61E-9C749C95ED4A}"/>
              </a:ext>
            </a:extLst>
          </p:cNvPr>
          <p:cNvCxnSpPr>
            <a:cxnSpLocks/>
          </p:cNvCxnSpPr>
          <p:nvPr/>
        </p:nvCxnSpPr>
        <p:spPr>
          <a:xfrm flipH="1" flipV="1">
            <a:off x="8128163" y="2796381"/>
            <a:ext cx="1520382" cy="1008998"/>
          </a:xfrm>
          <a:prstGeom prst="straightConnector1">
            <a:avLst/>
          </a:prstGeom>
          <a:ln w="76200">
            <a:solidFill>
              <a:schemeClr val="accent2">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40" name="Straight Arrow Connector 39">
            <a:extLst>
              <a:ext uri="{FF2B5EF4-FFF2-40B4-BE49-F238E27FC236}">
                <a16:creationId xmlns:a16="http://schemas.microsoft.com/office/drawing/2014/main" id="{86529D17-8B09-439B-8982-A38D83CD489C}"/>
              </a:ext>
            </a:extLst>
          </p:cNvPr>
          <p:cNvCxnSpPr>
            <a:cxnSpLocks/>
          </p:cNvCxnSpPr>
          <p:nvPr/>
        </p:nvCxnSpPr>
        <p:spPr>
          <a:xfrm flipH="1" flipV="1">
            <a:off x="7512956" y="3505993"/>
            <a:ext cx="2100917" cy="306390"/>
          </a:xfrm>
          <a:prstGeom prst="straightConnector1">
            <a:avLst/>
          </a:prstGeom>
          <a:ln w="76200">
            <a:solidFill>
              <a:schemeClr val="accent2">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42" name="Oval 41">
            <a:extLst>
              <a:ext uri="{FF2B5EF4-FFF2-40B4-BE49-F238E27FC236}">
                <a16:creationId xmlns:a16="http://schemas.microsoft.com/office/drawing/2014/main" id="{FC3CB208-A12C-4FEA-820F-9CD231AA028A}"/>
              </a:ext>
            </a:extLst>
          </p:cNvPr>
          <p:cNvSpPr/>
          <p:nvPr/>
        </p:nvSpPr>
        <p:spPr>
          <a:xfrm rot="17600603">
            <a:off x="7138524" y="3414577"/>
            <a:ext cx="626970" cy="134798"/>
          </a:xfrm>
          <a:prstGeom prst="ellipse">
            <a:avLst/>
          </a:prstGeom>
          <a:solidFill>
            <a:srgbClr val="00B050"/>
          </a:solidFill>
        </p:spPr>
        <p:txBody>
          <a:bodyPr wrap="square" rtlCol="0" anchor="ctr">
            <a:spAutoFit/>
          </a:bodyPr>
          <a:lstStyle/>
          <a:p>
            <a:pPr algn="l"/>
            <a:endParaRPr lang="de-AT" sz="2000" dirty="0">
              <a:latin typeface="Arial Nova Light" panose="020B0304020202020204" pitchFamily="34" charset="0"/>
            </a:endParaRPr>
          </a:p>
        </p:txBody>
      </p:sp>
      <p:sp>
        <p:nvSpPr>
          <p:cNvPr id="43" name="Oval 42">
            <a:extLst>
              <a:ext uri="{FF2B5EF4-FFF2-40B4-BE49-F238E27FC236}">
                <a16:creationId xmlns:a16="http://schemas.microsoft.com/office/drawing/2014/main" id="{EF38290A-704C-43B8-A14C-836E03A18351}"/>
              </a:ext>
            </a:extLst>
          </p:cNvPr>
          <p:cNvSpPr/>
          <p:nvPr/>
        </p:nvSpPr>
        <p:spPr>
          <a:xfrm rot="19733291">
            <a:off x="7761404" y="2665175"/>
            <a:ext cx="626970" cy="134798"/>
          </a:xfrm>
          <a:prstGeom prst="ellipse">
            <a:avLst/>
          </a:prstGeom>
          <a:solidFill>
            <a:srgbClr val="00B050"/>
          </a:solidFill>
        </p:spPr>
        <p:txBody>
          <a:bodyPr wrap="square" rtlCol="0" anchor="ctr">
            <a:spAutoFit/>
          </a:bodyPr>
          <a:lstStyle/>
          <a:p>
            <a:pPr algn="l"/>
            <a:endParaRPr lang="de-AT" sz="2000" dirty="0">
              <a:latin typeface="Arial Nova Light" panose="020B0304020202020204" pitchFamily="34" charset="0"/>
            </a:endParaRPr>
          </a:p>
        </p:txBody>
      </p:sp>
      <p:sp>
        <p:nvSpPr>
          <p:cNvPr id="44" name="Oval 43">
            <a:extLst>
              <a:ext uri="{FF2B5EF4-FFF2-40B4-BE49-F238E27FC236}">
                <a16:creationId xmlns:a16="http://schemas.microsoft.com/office/drawing/2014/main" id="{0A9B5FDD-B988-44B7-88A5-D3CE3B4F7B84}"/>
              </a:ext>
            </a:extLst>
          </p:cNvPr>
          <p:cNvSpPr/>
          <p:nvPr/>
        </p:nvSpPr>
        <p:spPr>
          <a:xfrm rot="11064821">
            <a:off x="8815213" y="2593251"/>
            <a:ext cx="626970" cy="134798"/>
          </a:xfrm>
          <a:prstGeom prst="ellipse">
            <a:avLst/>
          </a:prstGeom>
          <a:solidFill>
            <a:srgbClr val="00B050"/>
          </a:solidFill>
        </p:spPr>
        <p:txBody>
          <a:bodyPr wrap="square" rtlCol="0" anchor="ctr">
            <a:spAutoFit/>
          </a:bodyPr>
          <a:lstStyle/>
          <a:p>
            <a:pPr algn="l"/>
            <a:endParaRPr lang="de-AT" sz="2000" dirty="0">
              <a:latin typeface="Arial Nova Light" panose="020B0304020202020204" pitchFamily="34" charset="0"/>
            </a:endParaRPr>
          </a:p>
        </p:txBody>
      </p:sp>
      <p:sp>
        <p:nvSpPr>
          <p:cNvPr id="45" name="Oval 44">
            <a:extLst>
              <a:ext uri="{FF2B5EF4-FFF2-40B4-BE49-F238E27FC236}">
                <a16:creationId xmlns:a16="http://schemas.microsoft.com/office/drawing/2014/main" id="{B63070B0-BC95-4F4E-BE20-6A5C22960606}"/>
              </a:ext>
            </a:extLst>
          </p:cNvPr>
          <p:cNvSpPr/>
          <p:nvPr/>
        </p:nvSpPr>
        <p:spPr>
          <a:xfrm rot="15345793">
            <a:off x="9984622" y="3376476"/>
            <a:ext cx="626970" cy="134798"/>
          </a:xfrm>
          <a:prstGeom prst="ellipse">
            <a:avLst/>
          </a:prstGeom>
          <a:solidFill>
            <a:srgbClr val="00B050"/>
          </a:solidFill>
        </p:spPr>
        <p:txBody>
          <a:bodyPr wrap="square" rtlCol="0" anchor="ctr">
            <a:spAutoFit/>
          </a:bodyPr>
          <a:lstStyle/>
          <a:p>
            <a:pPr algn="l"/>
            <a:endParaRPr lang="de-AT" sz="2000" dirty="0">
              <a:latin typeface="Arial Nova Light" panose="020B0304020202020204" pitchFamily="34" charset="0"/>
            </a:endParaRPr>
          </a:p>
        </p:txBody>
      </p:sp>
    </p:spTree>
    <p:extLst>
      <p:ext uri="{BB962C8B-B14F-4D97-AF65-F5344CB8AC3E}">
        <p14:creationId xmlns:p14="http://schemas.microsoft.com/office/powerpoint/2010/main" val="4557983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6F03-F62D-4FE6-840C-CC6556B71366}"/>
              </a:ext>
            </a:extLst>
          </p:cNvPr>
          <p:cNvSpPr>
            <a:spLocks noGrp="1"/>
          </p:cNvSpPr>
          <p:nvPr>
            <p:ph type="title"/>
          </p:nvPr>
        </p:nvSpPr>
        <p:spPr/>
        <p:txBody>
          <a:bodyPr/>
          <a:lstStyle/>
          <a:p>
            <a:r>
              <a:rPr lang="en-US" dirty="0"/>
              <a:t>Das </a:t>
            </a:r>
            <a:r>
              <a:rPr lang="en-US" dirty="0" err="1"/>
              <a:t>faradaysche</a:t>
            </a:r>
            <a:r>
              <a:rPr lang="en-US" dirty="0"/>
              <a:t> </a:t>
            </a:r>
            <a:r>
              <a:rPr lang="en-US" dirty="0" err="1"/>
              <a:t>Induktionsgesetz</a:t>
            </a:r>
            <a:endParaRPr lang="de-AT" dirty="0"/>
          </a:p>
        </p:txBody>
      </p:sp>
      <p:pic>
        <p:nvPicPr>
          <p:cNvPr id="14" name="Content Placeholder 10">
            <a:extLst>
              <a:ext uri="{FF2B5EF4-FFF2-40B4-BE49-F238E27FC236}">
                <a16:creationId xmlns:a16="http://schemas.microsoft.com/office/drawing/2014/main" id="{BF784E68-1265-4DF2-AE73-1C79D19079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52800" y="1473415"/>
            <a:ext cx="5486400" cy="4738254"/>
          </a:xfrm>
        </p:spPr>
      </p:pic>
      <p:sp>
        <p:nvSpPr>
          <p:cNvPr id="7" name="TextBox 6">
            <a:extLst>
              <a:ext uri="{FF2B5EF4-FFF2-40B4-BE49-F238E27FC236}">
                <a16:creationId xmlns:a16="http://schemas.microsoft.com/office/drawing/2014/main" id="{47185168-A1CD-4CE2-A1AC-FEC86B2B50D9}"/>
              </a:ext>
            </a:extLst>
          </p:cNvPr>
          <p:cNvSpPr txBox="1"/>
          <p:nvPr/>
        </p:nvSpPr>
        <p:spPr bwMode="auto">
          <a:xfrm>
            <a:off x="0" y="6211669"/>
            <a:ext cx="12192000" cy="646331"/>
          </a:xfrm>
          <a:prstGeom prst="rect">
            <a:avLst/>
          </a:prstGeom>
          <a:noFill/>
          <a:ln w="9525">
            <a:noFill/>
            <a:round/>
            <a:headEnd/>
            <a:tailEnd/>
          </a:ln>
        </p:spPr>
        <p:txBody>
          <a:bodyPr wrap="square">
            <a:spAutoFit/>
          </a:bodyPr>
          <a:lstStyle/>
          <a:p>
            <a:r>
              <a:rPr lang="de-AT" dirty="0">
                <a:latin typeface="Arial Nova Light" panose="020B0304020202020204" pitchFamily="34" charset="0"/>
                <a:hlinkClick r:id="rId4"/>
              </a:rPr>
              <a:t>https://en.wikipedia.org/wiki/Faraday%27s_law_of_induction#/media/File:Electromagnetic_induction_-_solenoid_to_loop_-_animation.gif</a:t>
            </a:r>
            <a:r>
              <a:rPr lang="de-AT" dirty="0">
                <a:latin typeface="Arial Nova Light" panose="020B0304020202020204" pitchFamily="34" charset="0"/>
              </a:rPr>
              <a:t> </a:t>
            </a:r>
          </a:p>
        </p:txBody>
      </p:sp>
      <p:sp>
        <p:nvSpPr>
          <p:cNvPr id="9" name="TextBox 8">
            <a:extLst>
              <a:ext uri="{FF2B5EF4-FFF2-40B4-BE49-F238E27FC236}">
                <a16:creationId xmlns:a16="http://schemas.microsoft.com/office/drawing/2014/main" id="{CE66ED60-498E-4061-9981-7C872EFD9353}"/>
              </a:ext>
            </a:extLst>
          </p:cNvPr>
          <p:cNvSpPr txBox="1"/>
          <p:nvPr/>
        </p:nvSpPr>
        <p:spPr bwMode="auto">
          <a:xfrm>
            <a:off x="1524000" y="6488668"/>
            <a:ext cx="6121400" cy="369332"/>
          </a:xfrm>
          <a:prstGeom prst="rect">
            <a:avLst/>
          </a:prstGeom>
          <a:noFill/>
          <a:ln w="9525">
            <a:noFill/>
            <a:round/>
            <a:headEnd/>
            <a:tailEnd/>
          </a:ln>
        </p:spPr>
        <p:txBody>
          <a:bodyPr wrap="square">
            <a:spAutoFit/>
          </a:bodyPr>
          <a:lstStyle/>
          <a:p>
            <a:pPr algn="l"/>
            <a:r>
              <a:rPr lang="de-AT" b="0" i="0" u="none" strike="noStrike" dirty="0">
                <a:solidFill>
                  <a:srgbClr val="202122"/>
                </a:solidFill>
                <a:effectLst/>
                <a:latin typeface="Arial Nova Light" panose="020B0304020202020204" pitchFamily="34" charset="0"/>
                <a:hlinkClick r:id="rId5"/>
              </a:rPr>
              <a:t>CC BY-SA 4.0</a:t>
            </a:r>
            <a:endParaRPr lang="de-AT" b="0" i="0" dirty="0">
              <a:solidFill>
                <a:srgbClr val="202122"/>
              </a:solidFill>
              <a:effectLst/>
              <a:latin typeface="Arial Nova Light" panose="020B0304020202020204" pitchFamily="34" charset="0"/>
            </a:endParaRPr>
          </a:p>
        </p:txBody>
      </p:sp>
      <p:pic>
        <p:nvPicPr>
          <p:cNvPr id="15" name="Content Placeholder 9">
            <a:extLst>
              <a:ext uri="{FF2B5EF4-FFF2-40B4-BE49-F238E27FC236}">
                <a16:creationId xmlns:a16="http://schemas.microsoft.com/office/drawing/2014/main" id="{8241D951-0D7F-48C8-8986-2C2C15ACB364}"/>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879459" y="3151078"/>
            <a:ext cx="3312541" cy="1780491"/>
          </a:xfrm>
          <a:prstGeom prst="rect">
            <a:avLst/>
          </a:prstGeom>
        </p:spPr>
      </p:pic>
    </p:spTree>
    <p:extLst>
      <p:ext uri="{BB962C8B-B14F-4D97-AF65-F5344CB8AC3E}">
        <p14:creationId xmlns:p14="http://schemas.microsoft.com/office/powerpoint/2010/main" val="3489160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C941-D224-43B7-9D31-C2AD204E1FB2}"/>
              </a:ext>
            </a:extLst>
          </p:cNvPr>
          <p:cNvSpPr>
            <a:spLocks noGrp="1"/>
          </p:cNvSpPr>
          <p:nvPr>
            <p:ph type="title"/>
          </p:nvPr>
        </p:nvSpPr>
        <p:spPr/>
        <p:txBody>
          <a:bodyPr/>
          <a:lstStyle/>
          <a:p>
            <a:r>
              <a:rPr lang="de-AT" dirty="0"/>
              <a:t>Mögliche Protokolle</a:t>
            </a:r>
          </a:p>
        </p:txBody>
      </p:sp>
      <p:sp>
        <p:nvSpPr>
          <p:cNvPr id="4" name="Text Placeholder 3">
            <a:extLst>
              <a:ext uri="{FF2B5EF4-FFF2-40B4-BE49-F238E27FC236}">
                <a16:creationId xmlns:a16="http://schemas.microsoft.com/office/drawing/2014/main" id="{CE03C296-72A3-4958-B557-AA313046C4C3}"/>
              </a:ext>
            </a:extLst>
          </p:cNvPr>
          <p:cNvSpPr>
            <a:spLocks noGrp="1"/>
          </p:cNvSpPr>
          <p:nvPr>
            <p:ph type="body" idx="1"/>
          </p:nvPr>
        </p:nvSpPr>
        <p:spPr/>
        <p:txBody>
          <a:bodyPr/>
          <a:lstStyle/>
          <a:p>
            <a:r>
              <a:rPr lang="de-AT" dirty="0"/>
              <a:t>Online: Millisekunden-genau</a:t>
            </a:r>
          </a:p>
        </p:txBody>
      </p:sp>
      <p:pic>
        <p:nvPicPr>
          <p:cNvPr id="12" name="Content Placeholder 8">
            <a:extLst>
              <a:ext uri="{FF2B5EF4-FFF2-40B4-BE49-F238E27FC236}">
                <a16:creationId xmlns:a16="http://schemas.microsoft.com/office/drawing/2014/main" id="{D2D92B55-A5F6-4438-AD6F-02F09693A28F}"/>
              </a:ext>
            </a:extLst>
          </p:cNvPr>
          <p:cNvPicPr>
            <a:picLocks noGrp="1" noChangeAspect="1"/>
          </p:cNvPicPr>
          <p:nvPr>
            <p:ph sz="half" idx="2"/>
          </p:nvPr>
        </p:nvPicPr>
        <p:blipFill>
          <a:blip r:embed="rId3"/>
          <a:stretch>
            <a:fillRect/>
          </a:stretch>
        </p:blipFill>
        <p:spPr>
          <a:xfrm>
            <a:off x="965200" y="3423552"/>
            <a:ext cx="1418368" cy="1074521"/>
          </a:xfrm>
          <a:prstGeom prst="rect">
            <a:avLst/>
          </a:prstGeom>
        </p:spPr>
      </p:pic>
      <p:sp>
        <p:nvSpPr>
          <p:cNvPr id="6" name="Text Placeholder 5">
            <a:extLst>
              <a:ext uri="{FF2B5EF4-FFF2-40B4-BE49-F238E27FC236}">
                <a16:creationId xmlns:a16="http://schemas.microsoft.com/office/drawing/2014/main" id="{AC50DFB6-3273-40DB-8C0B-D60772F21173}"/>
              </a:ext>
            </a:extLst>
          </p:cNvPr>
          <p:cNvSpPr>
            <a:spLocks noGrp="1"/>
          </p:cNvSpPr>
          <p:nvPr>
            <p:ph type="body" sz="quarter" idx="3"/>
          </p:nvPr>
        </p:nvSpPr>
        <p:spPr/>
        <p:txBody>
          <a:bodyPr/>
          <a:lstStyle/>
          <a:p>
            <a:r>
              <a:rPr lang="de-AT" dirty="0"/>
              <a:t>Offline</a:t>
            </a:r>
          </a:p>
        </p:txBody>
      </p:sp>
      <p:sp>
        <p:nvSpPr>
          <p:cNvPr id="13" name="TextBox 12">
            <a:extLst>
              <a:ext uri="{FF2B5EF4-FFF2-40B4-BE49-F238E27FC236}">
                <a16:creationId xmlns:a16="http://schemas.microsoft.com/office/drawing/2014/main" id="{4599B0D1-9274-489A-BBF8-80BF9626E5E9}"/>
              </a:ext>
            </a:extLst>
          </p:cNvPr>
          <p:cNvSpPr txBox="1"/>
          <p:nvPr/>
        </p:nvSpPr>
        <p:spPr bwMode="auto">
          <a:xfrm>
            <a:off x="1065213" y="3506979"/>
            <a:ext cx="1193800" cy="338554"/>
          </a:xfrm>
          <a:prstGeom prst="rect">
            <a:avLst/>
          </a:prstGeom>
          <a:noFill/>
          <a:ln w="9525">
            <a:noFill/>
            <a:round/>
            <a:headEnd/>
            <a:tailEnd/>
          </a:ln>
        </p:spPr>
        <p:txBody>
          <a:bodyPr wrap="square">
            <a:spAutoFit/>
          </a:bodyPr>
          <a:lstStyle/>
          <a:p>
            <a:pPr algn="ctr"/>
            <a:r>
              <a:rPr lang="de-AT" sz="1600" dirty="0">
                <a:solidFill>
                  <a:srgbClr val="FF0000"/>
                </a:solidFill>
              </a:rPr>
              <a:t>GREEN</a:t>
            </a:r>
            <a:endParaRPr lang="en-AT" sz="1600" dirty="0"/>
          </a:p>
        </p:txBody>
      </p:sp>
      <p:sp>
        <p:nvSpPr>
          <p:cNvPr id="14" name="Arrow: Right 13">
            <a:extLst>
              <a:ext uri="{FF2B5EF4-FFF2-40B4-BE49-F238E27FC236}">
                <a16:creationId xmlns:a16="http://schemas.microsoft.com/office/drawing/2014/main" id="{FBB7E0BE-EC9D-43C6-A18C-28549E6EB63F}"/>
              </a:ext>
            </a:extLst>
          </p:cNvPr>
          <p:cNvSpPr/>
          <p:nvPr/>
        </p:nvSpPr>
        <p:spPr>
          <a:xfrm>
            <a:off x="965200" y="4775200"/>
            <a:ext cx="4914900" cy="823912"/>
          </a:xfrm>
          <a:prstGeom prst="rightArrow">
            <a:avLst/>
          </a:prstGeom>
          <a:solidFill>
            <a:srgbClr val="FFC000"/>
          </a:solidFill>
        </p:spPr>
        <p:txBody>
          <a:bodyPr wrap="square" rtlCol="0" anchor="ctr">
            <a:spAutoFit/>
          </a:bodyPr>
          <a:lstStyle/>
          <a:p>
            <a:pPr algn="ctr"/>
            <a:r>
              <a:rPr lang="en-US" sz="2000" dirty="0">
                <a:latin typeface="Arial Nova Light" panose="020B0304020202020204" pitchFamily="34" charset="0"/>
              </a:rPr>
              <a:t>Zeit</a:t>
            </a:r>
            <a:endParaRPr lang="de-AT" sz="2000" dirty="0">
              <a:latin typeface="Arial Nova Light" panose="020B0304020202020204" pitchFamily="34" charset="0"/>
            </a:endParaRPr>
          </a:p>
        </p:txBody>
      </p:sp>
      <p:pic>
        <p:nvPicPr>
          <p:cNvPr id="17" name="Content Placeholder 8">
            <a:extLst>
              <a:ext uri="{FF2B5EF4-FFF2-40B4-BE49-F238E27FC236}">
                <a16:creationId xmlns:a16="http://schemas.microsoft.com/office/drawing/2014/main" id="{02BC8E9C-ADB8-43CB-ADEE-CBC132505FC8}"/>
              </a:ext>
            </a:extLst>
          </p:cNvPr>
          <p:cNvPicPr>
            <a:picLocks noChangeAspect="1"/>
          </p:cNvPicPr>
          <p:nvPr/>
        </p:nvPicPr>
        <p:blipFill>
          <a:blip r:embed="rId3"/>
          <a:stretch>
            <a:fillRect/>
          </a:stretch>
        </p:blipFill>
        <p:spPr>
          <a:xfrm>
            <a:off x="2558193" y="3429000"/>
            <a:ext cx="1418368" cy="1074521"/>
          </a:xfrm>
          <a:prstGeom prst="rect">
            <a:avLst/>
          </a:prstGeom>
        </p:spPr>
      </p:pic>
      <p:pic>
        <p:nvPicPr>
          <p:cNvPr id="18" name="Content Placeholder 8">
            <a:extLst>
              <a:ext uri="{FF2B5EF4-FFF2-40B4-BE49-F238E27FC236}">
                <a16:creationId xmlns:a16="http://schemas.microsoft.com/office/drawing/2014/main" id="{94ACD8BF-DE91-47DA-97C3-40FD5074D5B2}"/>
              </a:ext>
            </a:extLst>
          </p:cNvPr>
          <p:cNvPicPr>
            <a:picLocks noChangeAspect="1"/>
          </p:cNvPicPr>
          <p:nvPr/>
        </p:nvPicPr>
        <p:blipFill>
          <a:blip r:embed="rId3"/>
          <a:stretch>
            <a:fillRect/>
          </a:stretch>
        </p:blipFill>
        <p:spPr>
          <a:xfrm>
            <a:off x="4096783" y="3423551"/>
            <a:ext cx="1418368" cy="1074521"/>
          </a:xfrm>
          <a:prstGeom prst="rect">
            <a:avLst/>
          </a:prstGeom>
        </p:spPr>
      </p:pic>
      <p:pic>
        <p:nvPicPr>
          <p:cNvPr id="20" name="Graphic 19" descr="Brain with solid fill">
            <a:extLst>
              <a:ext uri="{FF2B5EF4-FFF2-40B4-BE49-F238E27FC236}">
                <a16:creationId xmlns:a16="http://schemas.microsoft.com/office/drawing/2014/main" id="{767331C7-194D-4299-B1DE-C281DA60E5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4913" y="2637451"/>
            <a:ext cx="914400" cy="914400"/>
          </a:xfrm>
          <a:prstGeom prst="rect">
            <a:avLst/>
          </a:prstGeom>
        </p:spPr>
      </p:pic>
      <p:sp>
        <p:nvSpPr>
          <p:cNvPr id="19" name="Lightning Bolt 18">
            <a:extLst>
              <a:ext uri="{FF2B5EF4-FFF2-40B4-BE49-F238E27FC236}">
                <a16:creationId xmlns:a16="http://schemas.microsoft.com/office/drawing/2014/main" id="{72C1A941-26BD-42F0-8235-D552E910C54D}"/>
              </a:ext>
            </a:extLst>
          </p:cNvPr>
          <p:cNvSpPr/>
          <p:nvPr/>
        </p:nvSpPr>
        <p:spPr>
          <a:xfrm>
            <a:off x="965200" y="2488225"/>
            <a:ext cx="1066800" cy="606426"/>
          </a:xfrm>
          <a:prstGeom prst="lightningBolt">
            <a:avLst/>
          </a:prstGeom>
          <a:solidFill>
            <a:srgbClr val="FFC000"/>
          </a:solidFill>
        </p:spPr>
        <p:txBody>
          <a:bodyPr wrap="square" rtlCol="0" anchor="ctr">
            <a:spAutoFit/>
          </a:bodyPr>
          <a:lstStyle/>
          <a:p>
            <a:pPr algn="l"/>
            <a:endParaRPr lang="de-AT" sz="2000" dirty="0">
              <a:latin typeface="Arial Nova Light" panose="020B0304020202020204" pitchFamily="34" charset="0"/>
            </a:endParaRPr>
          </a:p>
        </p:txBody>
      </p:sp>
      <p:pic>
        <p:nvPicPr>
          <p:cNvPr id="21" name="Graphic 20" descr="Brain with solid fill">
            <a:extLst>
              <a:ext uri="{FF2B5EF4-FFF2-40B4-BE49-F238E27FC236}">
                <a16:creationId xmlns:a16="http://schemas.microsoft.com/office/drawing/2014/main" id="{E84EC417-E522-49A5-AEE3-B2A3D32932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45027" y="2637451"/>
            <a:ext cx="914400" cy="914400"/>
          </a:xfrm>
          <a:prstGeom prst="rect">
            <a:avLst/>
          </a:prstGeom>
        </p:spPr>
      </p:pic>
      <p:sp>
        <p:nvSpPr>
          <p:cNvPr id="22" name="Lightning Bolt 21">
            <a:extLst>
              <a:ext uri="{FF2B5EF4-FFF2-40B4-BE49-F238E27FC236}">
                <a16:creationId xmlns:a16="http://schemas.microsoft.com/office/drawing/2014/main" id="{16314271-6A13-4F7D-9912-7F2689A8A274}"/>
              </a:ext>
            </a:extLst>
          </p:cNvPr>
          <p:cNvSpPr/>
          <p:nvPr/>
        </p:nvSpPr>
        <p:spPr>
          <a:xfrm>
            <a:off x="2505314" y="2488225"/>
            <a:ext cx="1066800" cy="606426"/>
          </a:xfrm>
          <a:prstGeom prst="lightningBolt">
            <a:avLst/>
          </a:prstGeom>
          <a:solidFill>
            <a:srgbClr val="FFC000"/>
          </a:solidFill>
        </p:spPr>
        <p:txBody>
          <a:bodyPr wrap="square" rtlCol="0" anchor="ctr">
            <a:spAutoFit/>
          </a:bodyPr>
          <a:lstStyle/>
          <a:p>
            <a:pPr algn="l"/>
            <a:endParaRPr lang="de-AT" sz="2000" dirty="0">
              <a:latin typeface="Arial Nova Light" panose="020B0304020202020204" pitchFamily="34" charset="0"/>
            </a:endParaRPr>
          </a:p>
        </p:txBody>
      </p:sp>
      <p:pic>
        <p:nvPicPr>
          <p:cNvPr id="23" name="Graphic 22" descr="Brain with solid fill">
            <a:extLst>
              <a:ext uri="{FF2B5EF4-FFF2-40B4-BE49-F238E27FC236}">
                <a16:creationId xmlns:a16="http://schemas.microsoft.com/office/drawing/2014/main" id="{B7FE035B-84B6-47BB-9DCA-AB73045F9A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44080" y="2593000"/>
            <a:ext cx="914400" cy="914400"/>
          </a:xfrm>
          <a:prstGeom prst="rect">
            <a:avLst/>
          </a:prstGeom>
        </p:spPr>
      </p:pic>
      <p:sp>
        <p:nvSpPr>
          <p:cNvPr id="24" name="Lightning Bolt 23">
            <a:extLst>
              <a:ext uri="{FF2B5EF4-FFF2-40B4-BE49-F238E27FC236}">
                <a16:creationId xmlns:a16="http://schemas.microsoft.com/office/drawing/2014/main" id="{77AF7EA1-938A-4FCA-8AA2-F54E2EA747E5}"/>
              </a:ext>
            </a:extLst>
          </p:cNvPr>
          <p:cNvSpPr/>
          <p:nvPr/>
        </p:nvSpPr>
        <p:spPr>
          <a:xfrm>
            <a:off x="4204367" y="2443774"/>
            <a:ext cx="1066800" cy="606426"/>
          </a:xfrm>
          <a:prstGeom prst="lightningBolt">
            <a:avLst/>
          </a:prstGeom>
          <a:solidFill>
            <a:srgbClr val="FFC000"/>
          </a:solidFill>
        </p:spPr>
        <p:txBody>
          <a:bodyPr wrap="square" rtlCol="0" anchor="ctr">
            <a:spAutoFit/>
          </a:bodyPr>
          <a:lstStyle/>
          <a:p>
            <a:pPr algn="l"/>
            <a:endParaRPr lang="de-AT" sz="2000" dirty="0">
              <a:latin typeface="Arial Nova Light" panose="020B0304020202020204" pitchFamily="34" charset="0"/>
            </a:endParaRPr>
          </a:p>
        </p:txBody>
      </p:sp>
      <p:pic>
        <p:nvPicPr>
          <p:cNvPr id="25" name="Content Placeholder 8">
            <a:extLst>
              <a:ext uri="{FF2B5EF4-FFF2-40B4-BE49-F238E27FC236}">
                <a16:creationId xmlns:a16="http://schemas.microsoft.com/office/drawing/2014/main" id="{517ACBC7-8FC5-400A-8251-50DE12D7AC4E}"/>
              </a:ext>
            </a:extLst>
          </p:cNvPr>
          <p:cNvPicPr>
            <a:picLocks noChangeAspect="1"/>
          </p:cNvPicPr>
          <p:nvPr/>
        </p:nvPicPr>
        <p:blipFill>
          <a:blip r:embed="rId3"/>
          <a:stretch>
            <a:fillRect/>
          </a:stretch>
        </p:blipFill>
        <p:spPr>
          <a:xfrm>
            <a:off x="6615113" y="3413233"/>
            <a:ext cx="1418368" cy="1074521"/>
          </a:xfrm>
          <a:prstGeom prst="rect">
            <a:avLst/>
          </a:prstGeom>
        </p:spPr>
      </p:pic>
      <p:sp>
        <p:nvSpPr>
          <p:cNvPr id="26" name="Arrow: Right 25">
            <a:extLst>
              <a:ext uri="{FF2B5EF4-FFF2-40B4-BE49-F238E27FC236}">
                <a16:creationId xmlns:a16="http://schemas.microsoft.com/office/drawing/2014/main" id="{656BFFEA-B8E4-4B29-A0A5-049ACD2590F4}"/>
              </a:ext>
            </a:extLst>
          </p:cNvPr>
          <p:cNvSpPr/>
          <p:nvPr/>
        </p:nvSpPr>
        <p:spPr>
          <a:xfrm>
            <a:off x="6615113" y="4764881"/>
            <a:ext cx="4914900" cy="823912"/>
          </a:xfrm>
          <a:prstGeom prst="rightArrow">
            <a:avLst/>
          </a:prstGeom>
          <a:solidFill>
            <a:srgbClr val="FFC000"/>
          </a:solidFill>
        </p:spPr>
        <p:txBody>
          <a:bodyPr wrap="square" rtlCol="0" anchor="ctr">
            <a:spAutoFit/>
          </a:bodyPr>
          <a:lstStyle/>
          <a:p>
            <a:pPr algn="ctr"/>
            <a:r>
              <a:rPr lang="en-US" sz="2000" dirty="0">
                <a:latin typeface="Arial Nova Light" panose="020B0304020202020204" pitchFamily="34" charset="0"/>
              </a:rPr>
              <a:t>Zeit</a:t>
            </a:r>
            <a:endParaRPr lang="de-AT" sz="2000" dirty="0">
              <a:latin typeface="Arial Nova Light" panose="020B0304020202020204" pitchFamily="34" charset="0"/>
            </a:endParaRPr>
          </a:p>
        </p:txBody>
      </p:sp>
      <p:pic>
        <p:nvPicPr>
          <p:cNvPr id="27" name="Content Placeholder 8">
            <a:extLst>
              <a:ext uri="{FF2B5EF4-FFF2-40B4-BE49-F238E27FC236}">
                <a16:creationId xmlns:a16="http://schemas.microsoft.com/office/drawing/2014/main" id="{563B5E0D-7C36-45A3-9601-EBF67E5DFE53}"/>
              </a:ext>
            </a:extLst>
          </p:cNvPr>
          <p:cNvPicPr>
            <a:picLocks noChangeAspect="1"/>
          </p:cNvPicPr>
          <p:nvPr/>
        </p:nvPicPr>
        <p:blipFill>
          <a:blip r:embed="rId3"/>
          <a:stretch>
            <a:fillRect/>
          </a:stretch>
        </p:blipFill>
        <p:spPr>
          <a:xfrm>
            <a:off x="9746696" y="3413232"/>
            <a:ext cx="1418368" cy="1074521"/>
          </a:xfrm>
          <a:prstGeom prst="rect">
            <a:avLst/>
          </a:prstGeom>
        </p:spPr>
      </p:pic>
      <p:pic>
        <p:nvPicPr>
          <p:cNvPr id="28" name="Graphic 27" descr="Brain with solid fill">
            <a:extLst>
              <a:ext uri="{FF2B5EF4-FFF2-40B4-BE49-F238E27FC236}">
                <a16:creationId xmlns:a16="http://schemas.microsoft.com/office/drawing/2014/main" id="{CBEC49BC-AC41-4009-AC7F-5791E6BFEF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4940" y="2539207"/>
            <a:ext cx="914400" cy="914400"/>
          </a:xfrm>
          <a:prstGeom prst="rect">
            <a:avLst/>
          </a:prstGeom>
        </p:spPr>
      </p:pic>
      <p:sp>
        <p:nvSpPr>
          <p:cNvPr id="29" name="Lightning Bolt 28">
            <a:extLst>
              <a:ext uri="{FF2B5EF4-FFF2-40B4-BE49-F238E27FC236}">
                <a16:creationId xmlns:a16="http://schemas.microsoft.com/office/drawing/2014/main" id="{DAF8AE93-18DB-4C14-9DB5-4AD0C1B70656}"/>
              </a:ext>
            </a:extLst>
          </p:cNvPr>
          <p:cNvSpPr/>
          <p:nvPr/>
        </p:nvSpPr>
        <p:spPr>
          <a:xfrm>
            <a:off x="8102346" y="2251073"/>
            <a:ext cx="1066800" cy="606426"/>
          </a:xfrm>
          <a:prstGeom prst="lightningBolt">
            <a:avLst/>
          </a:prstGeom>
          <a:solidFill>
            <a:srgbClr val="FFC000"/>
          </a:solidFill>
        </p:spPr>
        <p:txBody>
          <a:bodyPr wrap="square" rtlCol="0" anchor="ctr">
            <a:spAutoFit/>
          </a:bodyPr>
          <a:lstStyle/>
          <a:p>
            <a:pPr algn="l"/>
            <a:endParaRPr lang="de-AT" sz="2000" dirty="0">
              <a:latin typeface="Arial Nova Light" panose="020B0304020202020204" pitchFamily="34" charset="0"/>
            </a:endParaRPr>
          </a:p>
        </p:txBody>
      </p:sp>
      <p:sp>
        <p:nvSpPr>
          <p:cNvPr id="30" name="Lightning Bolt 29">
            <a:extLst>
              <a:ext uri="{FF2B5EF4-FFF2-40B4-BE49-F238E27FC236}">
                <a16:creationId xmlns:a16="http://schemas.microsoft.com/office/drawing/2014/main" id="{C06D1B70-3C38-46A0-99E8-0DE334B5BA0C}"/>
              </a:ext>
            </a:extLst>
          </p:cNvPr>
          <p:cNvSpPr/>
          <p:nvPr/>
        </p:nvSpPr>
        <p:spPr>
          <a:xfrm>
            <a:off x="7601984" y="2271712"/>
            <a:ext cx="1066800" cy="606426"/>
          </a:xfrm>
          <a:prstGeom prst="lightningBolt">
            <a:avLst/>
          </a:prstGeom>
          <a:solidFill>
            <a:srgbClr val="FFC000"/>
          </a:solidFill>
        </p:spPr>
        <p:txBody>
          <a:bodyPr wrap="square" rtlCol="0" anchor="ctr">
            <a:spAutoFit/>
          </a:bodyPr>
          <a:lstStyle/>
          <a:p>
            <a:pPr algn="l"/>
            <a:endParaRPr lang="de-AT" sz="2000" dirty="0">
              <a:latin typeface="Arial Nova Light" panose="020B0304020202020204" pitchFamily="34" charset="0"/>
            </a:endParaRPr>
          </a:p>
        </p:txBody>
      </p:sp>
      <p:sp>
        <p:nvSpPr>
          <p:cNvPr id="31" name="Lightning Bolt 30">
            <a:extLst>
              <a:ext uri="{FF2B5EF4-FFF2-40B4-BE49-F238E27FC236}">
                <a16:creationId xmlns:a16="http://schemas.microsoft.com/office/drawing/2014/main" id="{6E278E94-AB94-4201-B0D7-E2621CEEC259}"/>
              </a:ext>
            </a:extLst>
          </p:cNvPr>
          <p:cNvSpPr/>
          <p:nvPr/>
        </p:nvSpPr>
        <p:spPr>
          <a:xfrm>
            <a:off x="8657910" y="2301082"/>
            <a:ext cx="1066800" cy="606426"/>
          </a:xfrm>
          <a:prstGeom prst="lightningBolt">
            <a:avLst/>
          </a:prstGeom>
          <a:solidFill>
            <a:srgbClr val="FFC000"/>
          </a:solidFill>
        </p:spPr>
        <p:txBody>
          <a:bodyPr wrap="square" rtlCol="0" anchor="ctr">
            <a:spAutoFit/>
          </a:bodyPr>
          <a:lstStyle/>
          <a:p>
            <a:pPr algn="l"/>
            <a:endParaRPr lang="de-AT" sz="2000" dirty="0">
              <a:latin typeface="Arial Nova Light" panose="020B0304020202020204" pitchFamily="34" charset="0"/>
            </a:endParaRPr>
          </a:p>
        </p:txBody>
      </p:sp>
      <p:sp>
        <p:nvSpPr>
          <p:cNvPr id="32" name="TextBox 31">
            <a:extLst>
              <a:ext uri="{FF2B5EF4-FFF2-40B4-BE49-F238E27FC236}">
                <a16:creationId xmlns:a16="http://schemas.microsoft.com/office/drawing/2014/main" id="{3A8EC171-4906-4C5E-ACB2-490D7FC4905F}"/>
              </a:ext>
            </a:extLst>
          </p:cNvPr>
          <p:cNvSpPr txBox="1"/>
          <p:nvPr/>
        </p:nvSpPr>
        <p:spPr bwMode="auto">
          <a:xfrm>
            <a:off x="7054758" y="1868611"/>
            <a:ext cx="3402248" cy="372240"/>
          </a:xfrm>
          <a:prstGeom prst="rect">
            <a:avLst/>
          </a:prstGeom>
          <a:noFill/>
          <a:ln w="9525">
            <a:noFill/>
            <a:round/>
            <a:headEnd/>
            <a:tailEnd/>
          </a:ln>
        </p:spPr>
        <p:txBody>
          <a:bodyPr wrap="none" lIns="120000" tIns="62400" rIns="120000" bIns="62400" rtlCol="0">
            <a:prstTxWarp prst="textNoShape">
              <a:avLst/>
            </a:prstTxWarp>
            <a:spAutoFit/>
          </a:bodyPr>
          <a:lstStyle/>
          <a:p>
            <a:pPr algn="r"/>
            <a:r>
              <a:rPr lang="en-US" sz="1600" dirty="0" err="1">
                <a:solidFill>
                  <a:schemeClr val="bg1">
                    <a:lumMod val="50000"/>
                  </a:schemeClr>
                </a:solidFill>
                <a:latin typeface="Arial Nova Light" panose="020B0304020202020204" pitchFamily="34" charset="0"/>
              </a:rPr>
              <a:t>Anregende</a:t>
            </a:r>
            <a:r>
              <a:rPr lang="en-US" sz="1600" dirty="0">
                <a:solidFill>
                  <a:schemeClr val="bg1">
                    <a:lumMod val="50000"/>
                  </a:schemeClr>
                </a:solidFill>
                <a:latin typeface="Arial Nova Light" panose="020B0304020202020204" pitchFamily="34" charset="0"/>
              </a:rPr>
              <a:t> </a:t>
            </a:r>
            <a:r>
              <a:rPr lang="en-US" sz="1600" dirty="0" err="1">
                <a:solidFill>
                  <a:schemeClr val="bg1">
                    <a:lumMod val="50000"/>
                  </a:schemeClr>
                </a:solidFill>
                <a:latin typeface="Arial Nova Light" panose="020B0304020202020204" pitchFamily="34" charset="0"/>
              </a:rPr>
              <a:t>oder</a:t>
            </a:r>
            <a:r>
              <a:rPr lang="en-US" sz="1600" dirty="0">
                <a:solidFill>
                  <a:schemeClr val="bg1">
                    <a:lumMod val="50000"/>
                  </a:schemeClr>
                </a:solidFill>
                <a:latin typeface="Arial Nova Light" panose="020B0304020202020204" pitchFamily="34" charset="0"/>
              </a:rPr>
              <a:t> </a:t>
            </a:r>
            <a:r>
              <a:rPr lang="en-US" sz="1600" dirty="0" err="1">
                <a:solidFill>
                  <a:schemeClr val="bg1">
                    <a:lumMod val="50000"/>
                  </a:schemeClr>
                </a:solidFill>
                <a:latin typeface="Arial Nova Light" panose="020B0304020202020204" pitchFamily="34" charset="0"/>
              </a:rPr>
              <a:t>Hemmende</a:t>
            </a:r>
            <a:r>
              <a:rPr lang="en-US" sz="1600" dirty="0">
                <a:solidFill>
                  <a:schemeClr val="bg1">
                    <a:lumMod val="50000"/>
                  </a:schemeClr>
                </a:solidFill>
                <a:latin typeface="Arial Nova Light" panose="020B0304020202020204" pitchFamily="34" charset="0"/>
              </a:rPr>
              <a:t> </a:t>
            </a:r>
            <a:r>
              <a:rPr lang="en-US" sz="1600" dirty="0" err="1">
                <a:solidFill>
                  <a:schemeClr val="bg1">
                    <a:lumMod val="50000"/>
                  </a:schemeClr>
                </a:solidFill>
                <a:latin typeface="Arial Nova Light" panose="020B0304020202020204" pitchFamily="34" charset="0"/>
              </a:rPr>
              <a:t>Effekte</a:t>
            </a:r>
            <a:endParaRPr lang="de-AT" sz="1600" dirty="0" err="1">
              <a:solidFill>
                <a:schemeClr val="bg1">
                  <a:lumMod val="50000"/>
                </a:schemeClr>
              </a:solidFill>
              <a:latin typeface="Arial Nova Light" panose="020B0304020202020204" pitchFamily="34" charset="0"/>
            </a:endParaRPr>
          </a:p>
        </p:txBody>
      </p:sp>
      <p:sp>
        <p:nvSpPr>
          <p:cNvPr id="33" name="TextBox 32">
            <a:extLst>
              <a:ext uri="{FF2B5EF4-FFF2-40B4-BE49-F238E27FC236}">
                <a16:creationId xmlns:a16="http://schemas.microsoft.com/office/drawing/2014/main" id="{63242DD2-0D9A-4EEA-BD9E-E969A78309EF}"/>
              </a:ext>
            </a:extLst>
          </p:cNvPr>
          <p:cNvSpPr txBox="1"/>
          <p:nvPr/>
        </p:nvSpPr>
        <p:spPr bwMode="auto">
          <a:xfrm>
            <a:off x="2670477" y="3482559"/>
            <a:ext cx="1193800" cy="338554"/>
          </a:xfrm>
          <a:prstGeom prst="rect">
            <a:avLst/>
          </a:prstGeom>
          <a:noFill/>
          <a:ln w="9525">
            <a:noFill/>
            <a:round/>
            <a:headEnd/>
            <a:tailEnd/>
          </a:ln>
        </p:spPr>
        <p:txBody>
          <a:bodyPr wrap="square">
            <a:spAutoFit/>
          </a:bodyPr>
          <a:lstStyle/>
          <a:p>
            <a:pPr algn="ctr"/>
            <a:r>
              <a:rPr lang="de-AT" sz="1600" dirty="0">
                <a:solidFill>
                  <a:srgbClr val="92D050"/>
                </a:solidFill>
              </a:rPr>
              <a:t>GREEN</a:t>
            </a:r>
            <a:endParaRPr lang="en-AT" sz="1600" dirty="0">
              <a:solidFill>
                <a:srgbClr val="92D050"/>
              </a:solidFill>
            </a:endParaRPr>
          </a:p>
        </p:txBody>
      </p:sp>
      <p:sp>
        <p:nvSpPr>
          <p:cNvPr id="34" name="TextBox 33">
            <a:extLst>
              <a:ext uri="{FF2B5EF4-FFF2-40B4-BE49-F238E27FC236}">
                <a16:creationId xmlns:a16="http://schemas.microsoft.com/office/drawing/2014/main" id="{BE689C2E-57C9-4303-A197-5B3A2994F79D}"/>
              </a:ext>
            </a:extLst>
          </p:cNvPr>
          <p:cNvSpPr txBox="1"/>
          <p:nvPr/>
        </p:nvSpPr>
        <p:spPr bwMode="auto">
          <a:xfrm>
            <a:off x="4238562" y="3506979"/>
            <a:ext cx="1193800" cy="338554"/>
          </a:xfrm>
          <a:prstGeom prst="rect">
            <a:avLst/>
          </a:prstGeom>
          <a:noFill/>
          <a:ln w="9525">
            <a:noFill/>
            <a:round/>
            <a:headEnd/>
            <a:tailEnd/>
          </a:ln>
        </p:spPr>
        <p:txBody>
          <a:bodyPr wrap="square">
            <a:spAutoFit/>
          </a:bodyPr>
          <a:lstStyle/>
          <a:p>
            <a:pPr algn="ctr"/>
            <a:r>
              <a:rPr lang="de-AT" sz="1600" dirty="0">
                <a:solidFill>
                  <a:srgbClr val="FF0000"/>
                </a:solidFill>
              </a:rPr>
              <a:t>GREEN</a:t>
            </a:r>
            <a:endParaRPr lang="en-AT" sz="1600" dirty="0"/>
          </a:p>
        </p:txBody>
      </p:sp>
      <p:sp>
        <p:nvSpPr>
          <p:cNvPr id="35" name="TextBox 34">
            <a:extLst>
              <a:ext uri="{FF2B5EF4-FFF2-40B4-BE49-F238E27FC236}">
                <a16:creationId xmlns:a16="http://schemas.microsoft.com/office/drawing/2014/main" id="{D826A5E2-5F51-4F80-A252-662DEB81FCF7}"/>
              </a:ext>
            </a:extLst>
          </p:cNvPr>
          <p:cNvSpPr txBox="1"/>
          <p:nvPr/>
        </p:nvSpPr>
        <p:spPr bwMode="auto">
          <a:xfrm>
            <a:off x="6752797" y="3465952"/>
            <a:ext cx="1193800" cy="338554"/>
          </a:xfrm>
          <a:prstGeom prst="rect">
            <a:avLst/>
          </a:prstGeom>
          <a:noFill/>
          <a:ln w="9525">
            <a:noFill/>
            <a:round/>
            <a:headEnd/>
            <a:tailEnd/>
          </a:ln>
        </p:spPr>
        <p:txBody>
          <a:bodyPr wrap="square">
            <a:spAutoFit/>
          </a:bodyPr>
          <a:lstStyle/>
          <a:p>
            <a:pPr algn="ctr"/>
            <a:r>
              <a:rPr lang="de-AT" sz="1600" dirty="0">
                <a:solidFill>
                  <a:srgbClr val="FF0000"/>
                </a:solidFill>
              </a:rPr>
              <a:t>GREEN</a:t>
            </a:r>
            <a:endParaRPr lang="en-AT" sz="1600" dirty="0"/>
          </a:p>
        </p:txBody>
      </p:sp>
      <p:sp>
        <p:nvSpPr>
          <p:cNvPr id="36" name="TextBox 35">
            <a:extLst>
              <a:ext uri="{FF2B5EF4-FFF2-40B4-BE49-F238E27FC236}">
                <a16:creationId xmlns:a16="http://schemas.microsoft.com/office/drawing/2014/main" id="{F8BC5F30-B8E8-4F7C-AEDB-47E68E7EA651}"/>
              </a:ext>
            </a:extLst>
          </p:cNvPr>
          <p:cNvSpPr txBox="1"/>
          <p:nvPr/>
        </p:nvSpPr>
        <p:spPr bwMode="auto">
          <a:xfrm>
            <a:off x="9858980" y="3506979"/>
            <a:ext cx="1193800" cy="338554"/>
          </a:xfrm>
          <a:prstGeom prst="rect">
            <a:avLst/>
          </a:prstGeom>
          <a:noFill/>
          <a:ln w="9525">
            <a:noFill/>
            <a:round/>
            <a:headEnd/>
            <a:tailEnd/>
          </a:ln>
        </p:spPr>
        <p:txBody>
          <a:bodyPr wrap="square">
            <a:spAutoFit/>
          </a:bodyPr>
          <a:lstStyle/>
          <a:p>
            <a:pPr algn="ctr"/>
            <a:r>
              <a:rPr lang="de-AT" sz="1600" dirty="0">
                <a:solidFill>
                  <a:srgbClr val="FF0000"/>
                </a:solidFill>
              </a:rPr>
              <a:t>GREEN</a:t>
            </a:r>
            <a:endParaRPr lang="en-AT" sz="1600" dirty="0"/>
          </a:p>
        </p:txBody>
      </p:sp>
    </p:spTree>
    <p:extLst>
      <p:ext uri="{BB962C8B-B14F-4D97-AF65-F5344CB8AC3E}">
        <p14:creationId xmlns:p14="http://schemas.microsoft.com/office/powerpoint/2010/main" val="1391147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4B82-1162-498D-8EF3-050EB5F7AEE8}"/>
              </a:ext>
            </a:extLst>
          </p:cNvPr>
          <p:cNvSpPr>
            <a:spLocks noGrp="1"/>
          </p:cNvSpPr>
          <p:nvPr>
            <p:ph type="title"/>
          </p:nvPr>
        </p:nvSpPr>
        <p:spPr/>
        <p:txBody>
          <a:bodyPr/>
          <a:lstStyle/>
          <a:p>
            <a:r>
              <a:rPr lang="en-US" dirty="0"/>
              <a:t>TMS vs. </a:t>
            </a:r>
            <a:r>
              <a:rPr lang="en-US" dirty="0" err="1"/>
              <a:t>tDCS</a:t>
            </a:r>
            <a:r>
              <a:rPr lang="en-US" dirty="0"/>
              <a:t> in </a:t>
            </a:r>
            <a:r>
              <a:rPr lang="en-US" dirty="0" err="1"/>
              <a:t>einzelnen</a:t>
            </a:r>
            <a:r>
              <a:rPr lang="en-US" dirty="0"/>
              <a:t> </a:t>
            </a:r>
            <a:r>
              <a:rPr lang="en-US" dirty="0" err="1"/>
              <a:t>Neuronen</a:t>
            </a:r>
            <a:endParaRPr lang="en-US" dirty="0"/>
          </a:p>
        </p:txBody>
      </p:sp>
      <p:pic>
        <p:nvPicPr>
          <p:cNvPr id="10" name="Content Placeholder 9">
            <a:extLst>
              <a:ext uri="{FF2B5EF4-FFF2-40B4-BE49-F238E27FC236}">
                <a16:creationId xmlns:a16="http://schemas.microsoft.com/office/drawing/2014/main" id="{D19CC69F-ABEC-4AB1-B1EA-B181AB85AEEE}"/>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91392" y="1690688"/>
            <a:ext cx="8095512" cy="4351338"/>
          </a:xfrm>
        </p:spPr>
      </p:pic>
      <p:pic>
        <p:nvPicPr>
          <p:cNvPr id="5" name="Content Placeholder 11">
            <a:extLst>
              <a:ext uri="{FF2B5EF4-FFF2-40B4-BE49-F238E27FC236}">
                <a16:creationId xmlns:a16="http://schemas.microsoft.com/office/drawing/2014/main" id="{CE0E3112-CF83-2846-89DE-805C82566294}"/>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193846" y="3866357"/>
            <a:ext cx="1999819" cy="1819835"/>
          </a:xfrm>
          <a:prstGeom prst="rect">
            <a:avLst/>
          </a:prstGeom>
        </p:spPr>
      </p:pic>
      <p:sp>
        <p:nvSpPr>
          <p:cNvPr id="3" name="Rectangle 2">
            <a:extLst>
              <a:ext uri="{FF2B5EF4-FFF2-40B4-BE49-F238E27FC236}">
                <a16:creationId xmlns:a16="http://schemas.microsoft.com/office/drawing/2014/main" id="{80910D7F-669D-9F4C-AC96-1763D6A7DC61}"/>
              </a:ext>
            </a:extLst>
          </p:cNvPr>
          <p:cNvSpPr/>
          <p:nvPr/>
        </p:nvSpPr>
        <p:spPr>
          <a:xfrm>
            <a:off x="0" y="6488668"/>
            <a:ext cx="6963262" cy="369332"/>
          </a:xfrm>
          <a:prstGeom prst="rect">
            <a:avLst/>
          </a:prstGeom>
        </p:spPr>
        <p:txBody>
          <a:bodyPr wrap="square">
            <a:spAutoFit/>
          </a:bodyPr>
          <a:lstStyle/>
          <a:p>
            <a:r>
              <a:rPr lang="en-AT" dirty="0">
                <a:hlinkClick r:id="rId7"/>
              </a:rPr>
              <a:t>https://de.wiktionary.org/wiki/neuron#/media/Datei:Neuron.svg</a:t>
            </a:r>
            <a:r>
              <a:rPr lang="en-US" dirty="0"/>
              <a:t> </a:t>
            </a:r>
            <a:endParaRPr lang="en-AT" dirty="0"/>
          </a:p>
        </p:txBody>
      </p:sp>
      <p:pic>
        <p:nvPicPr>
          <p:cNvPr id="4" name="Picture 3" descr="X100.jpg">
            <a:extLst>
              <a:ext uri="{FF2B5EF4-FFF2-40B4-BE49-F238E27FC236}">
                <a16:creationId xmlns:a16="http://schemas.microsoft.com/office/drawing/2014/main" id="{E0BAF37F-B22F-95FA-81C7-524E45D99A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49992" y="365125"/>
            <a:ext cx="1855137" cy="3120434"/>
          </a:xfrm>
          <a:prstGeom prst="rect">
            <a:avLst/>
          </a:prstGeom>
        </p:spPr>
      </p:pic>
    </p:spTree>
    <p:extLst>
      <p:ext uri="{BB962C8B-B14F-4D97-AF65-F5344CB8AC3E}">
        <p14:creationId xmlns:p14="http://schemas.microsoft.com/office/powerpoint/2010/main" val="4076762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C3C0-7A13-4EE0-AC76-3AEA68874156}"/>
              </a:ext>
            </a:extLst>
          </p:cNvPr>
          <p:cNvSpPr>
            <a:spLocks noGrp="1"/>
          </p:cNvSpPr>
          <p:nvPr>
            <p:ph type="title"/>
          </p:nvPr>
        </p:nvSpPr>
        <p:spPr/>
        <p:txBody>
          <a:bodyPr/>
          <a:lstStyle/>
          <a:p>
            <a:r>
              <a:rPr lang="de-AT" dirty="0"/>
              <a:t>Invasive Methoden</a:t>
            </a:r>
            <a:endParaRPr lang="en-US" dirty="0"/>
          </a:p>
        </p:txBody>
      </p:sp>
      <p:sp>
        <p:nvSpPr>
          <p:cNvPr id="6" name="Text Placeholder 5">
            <a:extLst>
              <a:ext uri="{FF2B5EF4-FFF2-40B4-BE49-F238E27FC236}">
                <a16:creationId xmlns:a16="http://schemas.microsoft.com/office/drawing/2014/main" id="{A0BD4EBF-D427-4E5E-A93F-F04E6644EA10}"/>
              </a:ext>
            </a:extLst>
          </p:cNvPr>
          <p:cNvSpPr>
            <a:spLocks noGrp="1"/>
          </p:cNvSpPr>
          <p:nvPr>
            <p:ph type="body" idx="1"/>
          </p:nvPr>
        </p:nvSpPr>
        <p:spPr/>
        <p:txBody>
          <a:bodyPr/>
          <a:lstStyle/>
          <a:p>
            <a:r>
              <a:rPr lang="de-AT" dirty="0"/>
              <a:t>Therapie</a:t>
            </a:r>
            <a:endParaRPr lang="en-US" dirty="0"/>
          </a:p>
        </p:txBody>
      </p:sp>
      <p:pic>
        <p:nvPicPr>
          <p:cNvPr id="11" name="Content Placeholder 10">
            <a:extLst>
              <a:ext uri="{FF2B5EF4-FFF2-40B4-BE49-F238E27FC236}">
                <a16:creationId xmlns:a16="http://schemas.microsoft.com/office/drawing/2014/main" id="{2D2D368E-650B-4AAF-B958-781E595ACCCB}"/>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67342" y="2505075"/>
            <a:ext cx="3902678" cy="3684588"/>
          </a:xfrm>
        </p:spPr>
      </p:pic>
      <p:sp>
        <p:nvSpPr>
          <p:cNvPr id="8" name="Text Placeholder 7">
            <a:extLst>
              <a:ext uri="{FF2B5EF4-FFF2-40B4-BE49-F238E27FC236}">
                <a16:creationId xmlns:a16="http://schemas.microsoft.com/office/drawing/2014/main" id="{01577DB9-D0D5-45C2-8FE1-A4BEB9503E2E}"/>
              </a:ext>
            </a:extLst>
          </p:cNvPr>
          <p:cNvSpPr>
            <a:spLocks noGrp="1"/>
          </p:cNvSpPr>
          <p:nvPr>
            <p:ph type="body" sz="quarter" idx="3"/>
          </p:nvPr>
        </p:nvSpPr>
        <p:spPr/>
        <p:txBody>
          <a:bodyPr/>
          <a:lstStyle/>
          <a:p>
            <a:r>
              <a:rPr lang="en-US" dirty="0" err="1"/>
              <a:t>Therapie</a:t>
            </a:r>
            <a:r>
              <a:rPr lang="en-US" dirty="0"/>
              <a:t>/</a:t>
            </a:r>
            <a:r>
              <a:rPr lang="en-US" dirty="0" err="1"/>
              <a:t>Grundlagenforschung</a:t>
            </a:r>
            <a:endParaRPr lang="en-US" dirty="0"/>
          </a:p>
        </p:txBody>
      </p:sp>
      <p:pic>
        <p:nvPicPr>
          <p:cNvPr id="14" name="Content Placeholder 13">
            <a:extLst>
              <a:ext uri="{FF2B5EF4-FFF2-40B4-BE49-F238E27FC236}">
                <a16:creationId xmlns:a16="http://schemas.microsoft.com/office/drawing/2014/main" id="{956C9DEB-6B65-4082-B8AB-4C770B1CF47C}"/>
              </a:ext>
            </a:extLst>
          </p:cNvPr>
          <p:cNvPicPr>
            <a:picLocks noGrp="1" noChangeAspect="1"/>
          </p:cNvPicPr>
          <p:nvPr>
            <p:ph sz="quarter" idx="4"/>
          </p:nvPr>
        </p:nvPicPr>
        <p:blipFill>
          <a:blip r:embed="rId5"/>
          <a:stretch>
            <a:fillRect/>
          </a:stretch>
        </p:blipFill>
        <p:spPr>
          <a:xfrm>
            <a:off x="7877845" y="3008919"/>
            <a:ext cx="1771897" cy="2676899"/>
          </a:xfrm>
          <a:prstGeom prst="rect">
            <a:avLst/>
          </a:prstGeom>
        </p:spPr>
      </p:pic>
      <p:sp>
        <p:nvSpPr>
          <p:cNvPr id="13" name="Rectangle 12">
            <a:extLst>
              <a:ext uri="{FF2B5EF4-FFF2-40B4-BE49-F238E27FC236}">
                <a16:creationId xmlns:a16="http://schemas.microsoft.com/office/drawing/2014/main" id="{A07E6E26-2B48-4240-AD11-586E106F1FF0}"/>
              </a:ext>
            </a:extLst>
          </p:cNvPr>
          <p:cNvSpPr/>
          <p:nvPr/>
        </p:nvSpPr>
        <p:spPr>
          <a:xfrm>
            <a:off x="194631" y="6388861"/>
            <a:ext cx="6096000" cy="276999"/>
          </a:xfrm>
          <a:prstGeom prst="rect">
            <a:avLst/>
          </a:prstGeom>
        </p:spPr>
        <p:txBody>
          <a:bodyPr>
            <a:spAutoFit/>
          </a:bodyPr>
          <a:lstStyle/>
          <a:p>
            <a:r>
              <a:rPr lang="en-US" sz="1200" dirty="0">
                <a:hlinkClick r:id="rId4"/>
              </a:rPr>
              <a:t>http://journal.frontiersin.org/article/10.3389/fnins.2016.00173/full</a:t>
            </a:r>
            <a:endParaRPr lang="en-US" sz="1200" dirty="0"/>
          </a:p>
        </p:txBody>
      </p:sp>
      <p:sp>
        <p:nvSpPr>
          <p:cNvPr id="15" name="Rectangle 14">
            <a:extLst>
              <a:ext uri="{FF2B5EF4-FFF2-40B4-BE49-F238E27FC236}">
                <a16:creationId xmlns:a16="http://schemas.microsoft.com/office/drawing/2014/main" id="{C57692AD-DE10-46A2-90BA-9209AF5BC434}"/>
              </a:ext>
            </a:extLst>
          </p:cNvPr>
          <p:cNvSpPr/>
          <p:nvPr/>
        </p:nvSpPr>
        <p:spPr>
          <a:xfrm>
            <a:off x="7182184" y="6329057"/>
            <a:ext cx="3857274" cy="276999"/>
          </a:xfrm>
          <a:prstGeom prst="rect">
            <a:avLst/>
          </a:prstGeom>
        </p:spPr>
        <p:txBody>
          <a:bodyPr wrap="none">
            <a:spAutoFit/>
          </a:bodyPr>
          <a:lstStyle/>
          <a:p>
            <a:r>
              <a:rPr lang="en-US" sz="1200" dirty="0">
                <a:hlinkClick r:id="rId6"/>
              </a:rPr>
              <a:t>https://www.jneurosci.org/content/32/43/14915#media-1</a:t>
            </a:r>
            <a:r>
              <a:rPr lang="en-US" sz="1200" dirty="0"/>
              <a:t> </a:t>
            </a:r>
          </a:p>
        </p:txBody>
      </p:sp>
    </p:spTree>
    <p:extLst>
      <p:ext uri="{BB962C8B-B14F-4D97-AF65-F5344CB8AC3E}">
        <p14:creationId xmlns:p14="http://schemas.microsoft.com/office/powerpoint/2010/main" val="3077043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7C0E17-D629-791D-89C5-18AF8D244011}"/>
              </a:ext>
            </a:extLst>
          </p:cNvPr>
          <p:cNvPicPr>
            <a:picLocks noChangeAspect="1"/>
          </p:cNvPicPr>
          <p:nvPr/>
        </p:nvPicPr>
        <p:blipFill>
          <a:blip r:embed="rId3"/>
          <a:stretch>
            <a:fillRect/>
          </a:stretch>
        </p:blipFill>
        <p:spPr>
          <a:xfrm>
            <a:off x="2209800" y="682632"/>
            <a:ext cx="7772400" cy="5492735"/>
          </a:xfrm>
          <a:prstGeom prst="rect">
            <a:avLst/>
          </a:prstGeom>
        </p:spPr>
      </p:pic>
      <p:sp>
        <p:nvSpPr>
          <p:cNvPr id="5" name="TextBox 4">
            <a:extLst>
              <a:ext uri="{FF2B5EF4-FFF2-40B4-BE49-F238E27FC236}">
                <a16:creationId xmlns:a16="http://schemas.microsoft.com/office/drawing/2014/main" id="{7927C4E8-FB41-3D56-463E-E6B8F6171C51}"/>
              </a:ext>
            </a:extLst>
          </p:cNvPr>
          <p:cNvSpPr txBox="1"/>
          <p:nvPr/>
        </p:nvSpPr>
        <p:spPr bwMode="auto">
          <a:xfrm>
            <a:off x="0" y="6488668"/>
            <a:ext cx="6096000" cy="369332"/>
          </a:xfrm>
          <a:prstGeom prst="rect">
            <a:avLst/>
          </a:prstGeom>
          <a:noFill/>
          <a:ln w="9525">
            <a:noFill/>
            <a:round/>
            <a:headEnd/>
            <a:tailEnd/>
          </a:ln>
        </p:spPr>
        <p:txBody>
          <a:bodyPr wrap="square">
            <a:spAutoFit/>
          </a:bodyPr>
          <a:lstStyle/>
          <a:p>
            <a:r>
              <a:rPr lang="en-GB" dirty="0">
                <a:solidFill>
                  <a:srgbClr val="141413"/>
                </a:solidFill>
                <a:effectLst/>
                <a:latin typeface="Arial Nova Light" panose="020B0304020202020204" pitchFamily="34" charset="0"/>
              </a:rPr>
              <a:t>Gazzaniga, 2019 FIGURE 3.45</a:t>
            </a:r>
          </a:p>
        </p:txBody>
      </p:sp>
    </p:spTree>
    <p:extLst>
      <p:ext uri="{BB962C8B-B14F-4D97-AF65-F5344CB8AC3E}">
        <p14:creationId xmlns:p14="http://schemas.microsoft.com/office/powerpoint/2010/main" val="2108438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A24A-4E29-4688-A402-1EAF580AAC33}"/>
              </a:ext>
            </a:extLst>
          </p:cNvPr>
          <p:cNvSpPr>
            <a:spLocks noGrp="1"/>
          </p:cNvSpPr>
          <p:nvPr>
            <p:ph type="title"/>
          </p:nvPr>
        </p:nvSpPr>
        <p:spPr/>
        <p:txBody>
          <a:bodyPr/>
          <a:lstStyle/>
          <a:p>
            <a:r>
              <a:rPr lang="de-AT" dirty="0"/>
              <a:t>Es gibt viel mehr Methoden!</a:t>
            </a:r>
          </a:p>
        </p:txBody>
      </p:sp>
      <p:pic>
        <p:nvPicPr>
          <p:cNvPr id="7" name="Content Placeholder 6">
            <a:extLst>
              <a:ext uri="{FF2B5EF4-FFF2-40B4-BE49-F238E27FC236}">
                <a16:creationId xmlns:a16="http://schemas.microsoft.com/office/drawing/2014/main" id="{AFE6131A-12A2-4A3D-8CA2-C1FAAAB60A9B}"/>
              </a:ext>
            </a:extLst>
          </p:cNvPr>
          <p:cNvPicPr>
            <a:picLocks noGrp="1" noChangeAspect="1"/>
          </p:cNvPicPr>
          <p:nvPr>
            <p:ph sz="half" idx="1"/>
          </p:nvPr>
        </p:nvPicPr>
        <p:blipFill>
          <a:blip r:embed="rId3"/>
          <a:stretch>
            <a:fillRect/>
          </a:stretch>
        </p:blipFill>
        <p:spPr>
          <a:xfrm>
            <a:off x="1730575" y="1825625"/>
            <a:ext cx="3396850" cy="4351338"/>
          </a:xfrm>
        </p:spPr>
      </p:pic>
      <p:sp>
        <p:nvSpPr>
          <p:cNvPr id="5" name="Content Placeholder 4">
            <a:extLst>
              <a:ext uri="{FF2B5EF4-FFF2-40B4-BE49-F238E27FC236}">
                <a16:creationId xmlns:a16="http://schemas.microsoft.com/office/drawing/2014/main" id="{F7BCDAD2-CBF5-4456-9908-D779C3C51E39}"/>
              </a:ext>
            </a:extLst>
          </p:cNvPr>
          <p:cNvSpPr>
            <a:spLocks noGrp="1"/>
          </p:cNvSpPr>
          <p:nvPr>
            <p:ph sz="half" idx="2"/>
          </p:nvPr>
        </p:nvSpPr>
        <p:spPr/>
        <p:txBody>
          <a:bodyPr/>
          <a:lstStyle/>
          <a:p>
            <a:r>
              <a:rPr lang="de-AT" dirty="0"/>
              <a:t>Kapitel 3</a:t>
            </a:r>
          </a:p>
        </p:txBody>
      </p:sp>
    </p:spTree>
    <p:extLst>
      <p:ext uri="{BB962C8B-B14F-4D97-AF65-F5344CB8AC3E}">
        <p14:creationId xmlns:p14="http://schemas.microsoft.com/office/powerpoint/2010/main" val="4207174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16A116-4960-40C7-8614-506682D7DDAB}"/>
              </a:ext>
            </a:extLst>
          </p:cNvPr>
          <p:cNvSpPr>
            <a:spLocks noGrp="1"/>
          </p:cNvSpPr>
          <p:nvPr>
            <p:ph type="title"/>
          </p:nvPr>
        </p:nvSpPr>
        <p:spPr/>
        <p:txBody>
          <a:bodyPr/>
          <a:lstStyle/>
          <a:p>
            <a:r>
              <a:rPr lang="en-US" dirty="0"/>
              <a:t>A</a:t>
            </a:r>
            <a:r>
              <a:rPr lang="de-AT" dirty="0" err="1"/>
              <a:t>bschlussfragen</a:t>
            </a:r>
            <a:endParaRPr lang="en-US" dirty="0"/>
          </a:p>
        </p:txBody>
      </p:sp>
      <p:pic>
        <p:nvPicPr>
          <p:cNvPr id="12" name="Content Placeholder 11">
            <a:extLst>
              <a:ext uri="{FF2B5EF4-FFF2-40B4-BE49-F238E27FC236}">
                <a16:creationId xmlns:a16="http://schemas.microsoft.com/office/drawing/2014/main" id="{7F86E2C4-3BC7-44DC-B9D0-2C8A7C6CBE9E}"/>
              </a:ext>
            </a:extLst>
          </p:cNvPr>
          <p:cNvPicPr>
            <a:picLocks noGrp="1" noChangeAspect="1"/>
          </p:cNvPicPr>
          <p:nvPr>
            <p:ph idx="1"/>
          </p:nvPr>
        </p:nvPicPr>
        <p:blipFill>
          <a:blip r:embed="rId3"/>
          <a:stretch>
            <a:fillRect/>
          </a:stretch>
        </p:blipFill>
        <p:spPr>
          <a:xfrm>
            <a:off x="1620469" y="1825625"/>
            <a:ext cx="8951061" cy="4351338"/>
          </a:xfrm>
        </p:spPr>
      </p:pic>
      <p:sp>
        <p:nvSpPr>
          <p:cNvPr id="5" name="TextBox 4">
            <a:extLst>
              <a:ext uri="{FF2B5EF4-FFF2-40B4-BE49-F238E27FC236}">
                <a16:creationId xmlns:a16="http://schemas.microsoft.com/office/drawing/2014/main" id="{04AA05F0-D9E8-4FEE-85F1-C8F78B14D86E}"/>
              </a:ext>
            </a:extLst>
          </p:cNvPr>
          <p:cNvSpPr txBox="1"/>
          <p:nvPr/>
        </p:nvSpPr>
        <p:spPr>
          <a:xfrm>
            <a:off x="6640286" y="1027906"/>
            <a:ext cx="6096000" cy="369332"/>
          </a:xfrm>
          <a:prstGeom prst="rect">
            <a:avLst/>
          </a:prstGeom>
          <a:noFill/>
        </p:spPr>
        <p:txBody>
          <a:bodyPr wrap="square">
            <a:spAutoFit/>
          </a:bodyPr>
          <a:lstStyle/>
          <a:p>
            <a:r>
              <a:rPr lang="en-US" dirty="0">
                <a:hlinkClick r:id="rId4"/>
              </a:rPr>
              <a:t>https://ars.uni-graz.at/p/90007026</a:t>
            </a:r>
            <a:r>
              <a:rPr lang="en-US" dirty="0"/>
              <a:t> </a:t>
            </a:r>
          </a:p>
        </p:txBody>
      </p:sp>
      <p:pic>
        <p:nvPicPr>
          <p:cNvPr id="4" name="Picture 3">
            <a:extLst>
              <a:ext uri="{FF2B5EF4-FFF2-40B4-BE49-F238E27FC236}">
                <a16:creationId xmlns:a16="http://schemas.microsoft.com/office/drawing/2014/main" id="{BF33E981-8D02-4951-B266-23D0C98617D0}"/>
              </a:ext>
            </a:extLst>
          </p:cNvPr>
          <p:cNvPicPr>
            <a:picLocks noChangeAspect="1"/>
          </p:cNvPicPr>
          <p:nvPr/>
        </p:nvPicPr>
        <p:blipFill>
          <a:blip r:embed="rId5"/>
          <a:stretch>
            <a:fillRect/>
          </a:stretch>
        </p:blipFill>
        <p:spPr>
          <a:xfrm>
            <a:off x="1915886" y="5654182"/>
            <a:ext cx="3505200" cy="1045561"/>
          </a:xfrm>
          <a:prstGeom prst="rect">
            <a:avLst/>
          </a:prstGeom>
        </p:spPr>
      </p:pic>
    </p:spTree>
    <p:extLst>
      <p:ext uri="{BB962C8B-B14F-4D97-AF65-F5344CB8AC3E}">
        <p14:creationId xmlns:p14="http://schemas.microsoft.com/office/powerpoint/2010/main" val="3078891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1DACA-D124-16CB-C7F1-55A11E74F935}"/>
              </a:ext>
            </a:extLst>
          </p:cNvPr>
          <p:cNvSpPr txBox="1">
            <a:spLocks/>
          </p:cNvSpPr>
          <p:nvPr/>
        </p:nvSpPr>
        <p:spPr>
          <a:xfrm>
            <a:off x="839788" y="365125"/>
            <a:ext cx="10515600" cy="1325563"/>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Arial Nova Light" panose="020F0302020204030204" pitchFamily="34" charset="0"/>
                <a:ea typeface="+mj-ea"/>
                <a:cs typeface="+mj-cs"/>
              </a:defRPr>
            </a:lvl1pPr>
          </a:lstStyle>
          <a:p>
            <a:r>
              <a:rPr lang="de-AT" dirty="0"/>
              <a:t>Funktionelle Magnetresonanztomographie (MRT)</a:t>
            </a:r>
          </a:p>
        </p:txBody>
      </p:sp>
      <p:pic>
        <p:nvPicPr>
          <p:cNvPr id="5" name="Content Placeholder 4">
            <a:extLst>
              <a:ext uri="{FF2B5EF4-FFF2-40B4-BE49-F238E27FC236}">
                <a16:creationId xmlns:a16="http://schemas.microsoft.com/office/drawing/2014/main" id="{D7AD56FC-6E59-81D1-E509-FF79CBF03DC2}"/>
              </a:ext>
            </a:extLst>
          </p:cNvPr>
          <p:cNvPicPr>
            <a:picLocks noGrp="1" noChangeAspect="1"/>
          </p:cNvPicPr>
          <p:nvPr>
            <p:ph idx="1"/>
          </p:nvPr>
        </p:nvPicPr>
        <p:blipFill>
          <a:blip r:embed="rId3"/>
          <a:stretch>
            <a:fillRect/>
          </a:stretch>
        </p:blipFill>
        <p:spPr>
          <a:xfrm>
            <a:off x="838200" y="1867765"/>
            <a:ext cx="10515600" cy="4267057"/>
          </a:xfrm>
          <a:prstGeom prst="rect">
            <a:avLst/>
          </a:prstGeom>
        </p:spPr>
      </p:pic>
      <p:sp>
        <p:nvSpPr>
          <p:cNvPr id="10" name="TextBox 9">
            <a:extLst>
              <a:ext uri="{FF2B5EF4-FFF2-40B4-BE49-F238E27FC236}">
                <a16:creationId xmlns:a16="http://schemas.microsoft.com/office/drawing/2014/main" id="{F1E35A8B-1969-FEEE-FF02-C8781395B075}"/>
              </a:ext>
            </a:extLst>
          </p:cNvPr>
          <p:cNvSpPr txBox="1"/>
          <p:nvPr/>
        </p:nvSpPr>
        <p:spPr bwMode="auto">
          <a:xfrm>
            <a:off x="-1" y="6464297"/>
            <a:ext cx="10227733" cy="369332"/>
          </a:xfrm>
          <a:prstGeom prst="rect">
            <a:avLst/>
          </a:prstGeom>
          <a:noFill/>
          <a:ln w="9525">
            <a:noFill/>
            <a:round/>
            <a:headEnd/>
            <a:tailEnd/>
          </a:ln>
        </p:spPr>
        <p:txBody>
          <a:bodyPr wrap="square">
            <a:spAutoFit/>
          </a:bodyPr>
          <a:lstStyle/>
          <a:p>
            <a:r>
              <a:rPr lang="en-GB" dirty="0" err="1">
                <a:latin typeface="Arial Nova Light" panose="020B0304020202020204" pitchFamily="34" charset="0"/>
              </a:rPr>
              <a:t>Bildquelle</a:t>
            </a:r>
            <a:r>
              <a:rPr lang="en-GB" dirty="0">
                <a:latin typeface="Arial Nova Light" panose="020B0304020202020204" pitchFamily="34" charset="0"/>
              </a:rPr>
              <a:t>: </a:t>
            </a:r>
            <a:r>
              <a:rPr lang="en-GB" dirty="0">
                <a:latin typeface="Arial Nova Light" panose="020B0304020202020204" pitchFamily="34" charset="0"/>
                <a:hlinkClick r:id="rId4"/>
              </a:rPr>
              <a:t>https://forschungsinfrastruktur.bmbwf.gv.at/de/fi/mrt-scanner_4461</a:t>
            </a:r>
            <a:r>
              <a:rPr lang="en-GB" dirty="0">
                <a:latin typeface="Arial Nova Light" panose="020B0304020202020204" pitchFamily="34" charset="0"/>
              </a:rPr>
              <a:t> </a:t>
            </a:r>
            <a:endParaRPr lang="en-AT" dirty="0">
              <a:latin typeface="Arial Nova Light" panose="020B0304020202020204" pitchFamily="34" charset="0"/>
            </a:endParaRPr>
          </a:p>
        </p:txBody>
      </p:sp>
      <p:pic>
        <p:nvPicPr>
          <p:cNvPr id="11" name="Picture 10">
            <a:extLst>
              <a:ext uri="{FF2B5EF4-FFF2-40B4-BE49-F238E27FC236}">
                <a16:creationId xmlns:a16="http://schemas.microsoft.com/office/drawing/2014/main" id="{8B92AD8A-DC3A-1844-9FDF-BD7A5EB9D2C6}"/>
              </a:ext>
            </a:extLst>
          </p:cNvPr>
          <p:cNvPicPr>
            <a:picLocks noChangeAspect="1"/>
          </p:cNvPicPr>
          <p:nvPr/>
        </p:nvPicPr>
        <p:blipFill>
          <a:blip r:embed="rId5"/>
          <a:stretch>
            <a:fillRect/>
          </a:stretch>
        </p:blipFill>
        <p:spPr>
          <a:xfrm>
            <a:off x="9913800" y="1867765"/>
            <a:ext cx="1440000" cy="1195572"/>
          </a:xfrm>
          <a:prstGeom prst="rect">
            <a:avLst/>
          </a:prstGeom>
        </p:spPr>
      </p:pic>
      <p:sp>
        <p:nvSpPr>
          <p:cNvPr id="9" name="TextBox 8">
            <a:extLst>
              <a:ext uri="{FF2B5EF4-FFF2-40B4-BE49-F238E27FC236}">
                <a16:creationId xmlns:a16="http://schemas.microsoft.com/office/drawing/2014/main" id="{90D0B592-09AA-42AD-867D-9085F05BB698}"/>
              </a:ext>
            </a:extLst>
          </p:cNvPr>
          <p:cNvSpPr txBox="1"/>
          <p:nvPr/>
        </p:nvSpPr>
        <p:spPr>
          <a:xfrm>
            <a:off x="0" y="6152115"/>
            <a:ext cx="6101860" cy="369332"/>
          </a:xfrm>
          <a:prstGeom prst="rect">
            <a:avLst/>
          </a:prstGeom>
          <a:noFill/>
        </p:spPr>
        <p:txBody>
          <a:bodyPr wrap="square">
            <a:spAutoFit/>
          </a:bodyPr>
          <a:lstStyle/>
          <a:p>
            <a:r>
              <a:rPr lang="en-AT" dirty="0">
                <a:latin typeface="Arial Nova Light" panose="020B0304020202020204" pitchFamily="34" charset="0"/>
                <a:hlinkClick r:id="rId6"/>
              </a:rPr>
              <a:t>https://psychologie.uni-graz.at/de/mri-lab/</a:t>
            </a:r>
            <a:r>
              <a:rPr lang="en-AT" dirty="0">
                <a:latin typeface="Arial Nova Light" panose="020B0304020202020204" pitchFamily="34" charset="0"/>
              </a:rPr>
              <a:t> </a:t>
            </a:r>
          </a:p>
        </p:txBody>
      </p:sp>
    </p:spTree>
    <p:extLst>
      <p:ext uri="{BB962C8B-B14F-4D97-AF65-F5344CB8AC3E}">
        <p14:creationId xmlns:p14="http://schemas.microsoft.com/office/powerpoint/2010/main" val="232247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379526-D055-4CBA-9DAF-3657D4D0C4BD}"/>
              </a:ext>
            </a:extLst>
          </p:cNvPr>
          <p:cNvSpPr>
            <a:spLocks noGrp="1"/>
          </p:cNvSpPr>
          <p:nvPr>
            <p:ph type="title"/>
          </p:nvPr>
        </p:nvSpPr>
        <p:spPr/>
        <p:txBody>
          <a:bodyPr/>
          <a:lstStyle/>
          <a:p>
            <a:r>
              <a:rPr lang="en-US" dirty="0" err="1"/>
              <a:t>Grundlagen</a:t>
            </a:r>
            <a:endParaRPr lang="de-AT" dirty="0"/>
          </a:p>
        </p:txBody>
      </p:sp>
      <p:pic>
        <p:nvPicPr>
          <p:cNvPr id="9" name="Content Placeholder 8">
            <a:extLst>
              <a:ext uri="{FF2B5EF4-FFF2-40B4-BE49-F238E27FC236}">
                <a16:creationId xmlns:a16="http://schemas.microsoft.com/office/drawing/2014/main" id="{41F594D9-7233-4092-BF21-4C830498D0E7}"/>
              </a:ext>
            </a:extLst>
          </p:cNvPr>
          <p:cNvPicPr>
            <a:picLocks noGrp="1" noChangeAspect="1"/>
          </p:cNvPicPr>
          <p:nvPr>
            <p:ph idx="1"/>
          </p:nvPr>
        </p:nvPicPr>
        <p:blipFill>
          <a:blip r:embed="rId3"/>
          <a:stretch>
            <a:fillRect/>
          </a:stretch>
        </p:blipFill>
        <p:spPr>
          <a:xfrm>
            <a:off x="2089523" y="1825625"/>
            <a:ext cx="8012953" cy="4351338"/>
          </a:xfrm>
          <a:prstGeom prst="rect">
            <a:avLst/>
          </a:prstGeom>
        </p:spPr>
      </p:pic>
      <p:sp>
        <p:nvSpPr>
          <p:cNvPr id="10" name="TextBox 9">
            <a:extLst>
              <a:ext uri="{FF2B5EF4-FFF2-40B4-BE49-F238E27FC236}">
                <a16:creationId xmlns:a16="http://schemas.microsoft.com/office/drawing/2014/main" id="{AE30A2B2-14CE-4EB6-80D3-A7BA3DB30F9E}"/>
              </a:ext>
            </a:extLst>
          </p:cNvPr>
          <p:cNvSpPr txBox="1"/>
          <p:nvPr/>
        </p:nvSpPr>
        <p:spPr>
          <a:xfrm>
            <a:off x="0" y="6488668"/>
            <a:ext cx="11353800" cy="369332"/>
          </a:xfrm>
          <a:prstGeom prst="rect">
            <a:avLst/>
          </a:prstGeom>
          <a:noFill/>
        </p:spPr>
        <p:txBody>
          <a:bodyPr wrap="square">
            <a:spAutoFit/>
          </a:bodyPr>
          <a:lstStyle/>
          <a:p>
            <a:r>
              <a:rPr lang="en-AT" dirty="0">
                <a:latin typeface="Arial Nova Light" panose="020B0304020202020204" pitchFamily="34" charset="0"/>
                <a:hlinkClick r:id="rId4"/>
              </a:rPr>
              <a:t>https://www.nature.com/scitable/blog/brain-metrics/what_does_fmri_measure/</a:t>
            </a:r>
            <a:r>
              <a:rPr lang="en-AT" dirty="0">
                <a:latin typeface="Arial Nova Light" panose="020B0304020202020204" pitchFamily="34" charset="0"/>
              </a:rPr>
              <a:t> </a:t>
            </a:r>
          </a:p>
        </p:txBody>
      </p:sp>
      <p:sp>
        <p:nvSpPr>
          <p:cNvPr id="3" name="TextBox 2">
            <a:extLst>
              <a:ext uri="{FF2B5EF4-FFF2-40B4-BE49-F238E27FC236}">
                <a16:creationId xmlns:a16="http://schemas.microsoft.com/office/drawing/2014/main" id="{BEB14BA4-8FD6-CBB4-4067-46EDCA069806}"/>
              </a:ext>
            </a:extLst>
          </p:cNvPr>
          <p:cNvSpPr txBox="1"/>
          <p:nvPr/>
        </p:nvSpPr>
        <p:spPr bwMode="auto">
          <a:xfrm>
            <a:off x="838200" y="1219548"/>
            <a:ext cx="9264276" cy="584775"/>
          </a:xfrm>
          <a:prstGeom prst="rect">
            <a:avLst/>
          </a:prstGeom>
          <a:noFill/>
          <a:ln w="9525">
            <a:noFill/>
            <a:round/>
            <a:headEnd/>
            <a:tailEnd/>
          </a:ln>
        </p:spPr>
        <p:txBody>
          <a:bodyPr wrap="square">
            <a:spAutoFit/>
          </a:bodyPr>
          <a:lstStyle/>
          <a:p>
            <a:r>
              <a:rPr kumimoji="0" lang="en-US" sz="3200" b="0" i="0" u="none" strike="noStrike" kern="1200" cap="none" spc="0" normalizeH="0" baseline="0" noProof="0" dirty="0">
                <a:ln>
                  <a:noFill/>
                </a:ln>
                <a:solidFill>
                  <a:prstClr val="black"/>
                </a:solidFill>
                <a:effectLst/>
                <a:uLnTx/>
                <a:uFillTx/>
                <a:latin typeface="Arial Nova Light" panose="020F0302020204030204" pitchFamily="34" charset="0"/>
                <a:ea typeface="+mj-ea"/>
                <a:cs typeface="+mj-cs"/>
              </a:rPr>
              <a:t>Blood oxygenation level-dependent (BOLD) signal</a:t>
            </a:r>
            <a:endParaRPr lang="en-AT" sz="3200" dirty="0"/>
          </a:p>
        </p:txBody>
      </p:sp>
    </p:spTree>
    <p:extLst>
      <p:ext uri="{BB962C8B-B14F-4D97-AF65-F5344CB8AC3E}">
        <p14:creationId xmlns:p14="http://schemas.microsoft.com/office/powerpoint/2010/main" val="3054121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6E137-172D-45F3-9016-CE877E2635BC}"/>
              </a:ext>
            </a:extLst>
          </p:cNvPr>
          <p:cNvSpPr>
            <a:spLocks noGrp="1"/>
          </p:cNvSpPr>
          <p:nvPr>
            <p:ph type="title"/>
          </p:nvPr>
        </p:nvSpPr>
        <p:spPr/>
        <p:txBody>
          <a:bodyPr/>
          <a:lstStyle/>
          <a:p>
            <a:r>
              <a:rPr lang="de-AT" dirty="0"/>
              <a:t>Funktionale Bildgebung: MRT</a:t>
            </a:r>
            <a:endParaRPr lang="en-US" dirty="0"/>
          </a:p>
        </p:txBody>
      </p:sp>
      <p:pic>
        <p:nvPicPr>
          <p:cNvPr id="17" name="Content Placeholder 16">
            <a:extLst>
              <a:ext uri="{FF2B5EF4-FFF2-40B4-BE49-F238E27FC236}">
                <a16:creationId xmlns:a16="http://schemas.microsoft.com/office/drawing/2014/main" id="{D7BD2E58-CAA2-490A-96B5-08ECCB868C14}"/>
              </a:ext>
            </a:extLst>
          </p:cNvPr>
          <p:cNvPicPr>
            <a:picLocks noGrp="1" noChangeAspect="1"/>
          </p:cNvPicPr>
          <p:nvPr>
            <p:ph idx="1"/>
          </p:nvPr>
        </p:nvPicPr>
        <p:blipFill rotWithShape="1">
          <a:blip r:embed="rId3"/>
          <a:stretch/>
        </p:blipFill>
        <p:spPr>
          <a:xfrm>
            <a:off x="1486127" y="1825625"/>
            <a:ext cx="9219745" cy="4351338"/>
          </a:xfrm>
          <a:prstGeom prst="rect">
            <a:avLst/>
          </a:prstGeom>
        </p:spPr>
      </p:pic>
      <p:sp>
        <p:nvSpPr>
          <p:cNvPr id="7" name="TextBox 6">
            <a:extLst>
              <a:ext uri="{FF2B5EF4-FFF2-40B4-BE49-F238E27FC236}">
                <a16:creationId xmlns:a16="http://schemas.microsoft.com/office/drawing/2014/main" id="{93EFA9E3-A5B5-CFBA-A859-A6E02BEA58D4}"/>
              </a:ext>
            </a:extLst>
          </p:cNvPr>
          <p:cNvSpPr txBox="1"/>
          <p:nvPr/>
        </p:nvSpPr>
        <p:spPr>
          <a:xfrm>
            <a:off x="0" y="6492875"/>
            <a:ext cx="11137900" cy="369332"/>
          </a:xfrm>
          <a:prstGeom prst="rect">
            <a:avLst/>
          </a:prstGeom>
          <a:noFill/>
        </p:spPr>
        <p:txBody>
          <a:bodyPr wrap="square">
            <a:spAutoFit/>
          </a:bodyPr>
          <a:lstStyle/>
          <a:p>
            <a:r>
              <a:rPr lang="en-AT" dirty="0">
                <a:latin typeface="Arial Nova Light" panose="020B0304020202020204" pitchFamily="34" charset="0"/>
                <a:hlinkClick r:id="rId4"/>
              </a:rPr>
              <a:t>https://neurovision.uni-graz.at/de/demonstrationen/gehirne/</a:t>
            </a:r>
            <a:r>
              <a:rPr lang="en-AT" dirty="0">
                <a:latin typeface="Arial Nova Light" panose="020B0304020202020204" pitchFamily="34" charset="0"/>
              </a:rPr>
              <a:t> </a:t>
            </a:r>
          </a:p>
        </p:txBody>
      </p:sp>
      <p:pic>
        <p:nvPicPr>
          <p:cNvPr id="6" name="Content Placeholder 4">
            <a:extLst>
              <a:ext uri="{FF2B5EF4-FFF2-40B4-BE49-F238E27FC236}">
                <a16:creationId xmlns:a16="http://schemas.microsoft.com/office/drawing/2014/main" id="{9BA2D4D6-405A-F0F8-3051-AD3F46D9C93D}"/>
              </a:ext>
            </a:extLst>
          </p:cNvPr>
          <p:cNvPicPr>
            <a:picLocks noChangeAspect="1"/>
          </p:cNvPicPr>
          <p:nvPr/>
        </p:nvPicPr>
        <p:blipFill rotWithShape="1">
          <a:blip r:embed="rId5"/>
          <a:srcRect t="57234"/>
          <a:stretch/>
        </p:blipFill>
        <p:spPr>
          <a:xfrm>
            <a:off x="8403683" y="652023"/>
            <a:ext cx="2950117" cy="1015646"/>
          </a:xfrm>
          <a:prstGeom prst="rect">
            <a:avLst/>
          </a:prstGeom>
        </p:spPr>
      </p:pic>
    </p:spTree>
    <p:extLst>
      <p:ext uri="{BB962C8B-B14F-4D97-AF65-F5344CB8AC3E}">
        <p14:creationId xmlns:p14="http://schemas.microsoft.com/office/powerpoint/2010/main" val="64479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Hemodynamic response function (</a:t>
            </a:r>
            <a:r>
              <a:rPr lang="en-US" dirty="0" err="1"/>
              <a:t>hrf</a:t>
            </a:r>
            <a:r>
              <a:rPr lang="en-US" dirty="0"/>
              <a:t>)</a:t>
            </a:r>
          </a:p>
        </p:txBody>
      </p:sp>
      <p:graphicFrame>
        <p:nvGraphicFramePr>
          <p:cNvPr id="10" name="Content Placeholder 9"/>
          <p:cNvGraphicFramePr>
            <a:graphicFrameLocks noGrp="1" noChangeAspect="1"/>
          </p:cNvGraphicFramePr>
          <p:nvPr>
            <p:ph sz="half" idx="2"/>
            <p:extLst>
              <p:ext uri="{D42A27DB-BD31-4B8C-83A1-F6EECF244321}">
                <p14:modId xmlns:p14="http://schemas.microsoft.com/office/powerpoint/2010/main" val="712979955"/>
              </p:ext>
            </p:extLst>
          </p:nvPr>
        </p:nvGraphicFramePr>
        <p:xfrm>
          <a:off x="6172200" y="1600201"/>
          <a:ext cx="4038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5059348" y="6130360"/>
            <a:ext cx="1470249" cy="369332"/>
          </a:xfrm>
          <a:prstGeom prst="rect">
            <a:avLst/>
          </a:prstGeom>
          <a:noFill/>
        </p:spPr>
        <p:txBody>
          <a:bodyPr wrap="none" rtlCol="0">
            <a:spAutoFit/>
          </a:bodyPr>
          <a:lstStyle/>
          <a:p>
            <a:r>
              <a:rPr lang="en-US" dirty="0"/>
              <a:t>Brief stimulus</a:t>
            </a:r>
          </a:p>
        </p:txBody>
      </p:sp>
      <p:sp>
        <p:nvSpPr>
          <p:cNvPr id="3" name="Rectangle 2"/>
          <p:cNvSpPr/>
          <p:nvPr/>
        </p:nvSpPr>
        <p:spPr>
          <a:xfrm>
            <a:off x="6646561" y="1754713"/>
            <a:ext cx="45719" cy="3431069"/>
          </a:xfrm>
          <a:prstGeom prst="rect">
            <a:avLst/>
          </a:prstGeom>
          <a:solidFill>
            <a:schemeClr val="accent2">
              <a:alpha val="49000"/>
            </a:schemeClr>
          </a:solidFill>
          <a:ln>
            <a:solidFill>
              <a:schemeClr val="accent2"/>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6" name="Straight Arrow Connector 5"/>
          <p:cNvCxnSpPr>
            <a:stCxn id="14" idx="0"/>
          </p:cNvCxnSpPr>
          <p:nvPr/>
        </p:nvCxnSpPr>
        <p:spPr>
          <a:xfrm flipV="1">
            <a:off x="5794472" y="4829636"/>
            <a:ext cx="852088" cy="1300724"/>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11" name="Content Placeholder 16">
            <a:extLst>
              <a:ext uri="{FF2B5EF4-FFF2-40B4-BE49-F238E27FC236}">
                <a16:creationId xmlns:a16="http://schemas.microsoft.com/office/drawing/2014/main" id="{D52D9766-3FD8-4F6B-AD61-634F66C925DF}"/>
              </a:ext>
            </a:extLst>
          </p:cNvPr>
          <p:cNvPicPr>
            <a:picLocks noGrp="1" noChangeAspect="1"/>
          </p:cNvPicPr>
          <p:nvPr>
            <p:ph sz="half" idx="1"/>
          </p:nvPr>
        </p:nvPicPr>
        <p:blipFill rotWithShape="1">
          <a:blip r:embed="rId4"/>
          <a:stretch/>
        </p:blipFill>
        <p:spPr>
          <a:xfrm>
            <a:off x="838200" y="2778544"/>
            <a:ext cx="5181600" cy="2445500"/>
          </a:xfrm>
          <a:prstGeom prst="rect">
            <a:avLst/>
          </a:prstGeom>
        </p:spPr>
      </p:pic>
      <p:pic>
        <p:nvPicPr>
          <p:cNvPr id="12" name="Content Placeholder 4">
            <a:extLst>
              <a:ext uri="{FF2B5EF4-FFF2-40B4-BE49-F238E27FC236}">
                <a16:creationId xmlns:a16="http://schemas.microsoft.com/office/drawing/2014/main" id="{5A5F10A1-2E65-45AD-9A30-A9D3F6BD0DA0}"/>
              </a:ext>
            </a:extLst>
          </p:cNvPr>
          <p:cNvPicPr>
            <a:picLocks noChangeAspect="1"/>
          </p:cNvPicPr>
          <p:nvPr/>
        </p:nvPicPr>
        <p:blipFill rotWithShape="1">
          <a:blip r:embed="rId5"/>
          <a:srcRect t="57234"/>
          <a:stretch/>
        </p:blipFill>
        <p:spPr>
          <a:xfrm>
            <a:off x="9235502" y="1371600"/>
            <a:ext cx="2950117" cy="1015646"/>
          </a:xfrm>
          <a:prstGeom prst="rect">
            <a:avLst/>
          </a:prstGeom>
        </p:spPr>
      </p:pic>
    </p:spTree>
    <p:extLst>
      <p:ext uri="{BB962C8B-B14F-4D97-AF65-F5344CB8AC3E}">
        <p14:creationId xmlns:p14="http://schemas.microsoft.com/office/powerpoint/2010/main" val="342193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Neuronale</a:t>
            </a:r>
            <a:r>
              <a:rPr lang="en-US" dirty="0"/>
              <a:t> </a:t>
            </a:r>
            <a:r>
              <a:rPr lang="en-US" dirty="0" err="1"/>
              <a:t>Aktivität</a:t>
            </a:r>
            <a:r>
              <a:rPr lang="en-US" dirty="0"/>
              <a:t> und BOLD</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7225" y="1245922"/>
            <a:ext cx="5040000" cy="5048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7886" y="1411537"/>
            <a:ext cx="2520000" cy="23362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7886" y="3747788"/>
            <a:ext cx="2520000" cy="23120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0" y="6488668"/>
            <a:ext cx="587173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de-DE" sz="1800" dirty="0">
                <a:latin typeface="Arial Nova Light" panose="020B0304020202020204" pitchFamily="34" charset="0"/>
              </a:rPr>
              <a:t>Logothetis et al., 2001 </a:t>
            </a:r>
            <a:r>
              <a:rPr lang="de-DE" sz="1800" dirty="0">
                <a:latin typeface="Arial Nova Light" panose="020B0304020202020204" pitchFamily="34" charset="0"/>
                <a:hlinkClick r:id="rId6"/>
              </a:rPr>
              <a:t>https://doi.org/10.1038/35084005</a:t>
            </a:r>
            <a:r>
              <a:rPr lang="de-DE" sz="1800" dirty="0">
                <a:latin typeface="Arial Nova Light" panose="020B0304020202020204" pitchFamily="34" charset="0"/>
              </a:rPr>
              <a:t> </a:t>
            </a:r>
            <a:endParaRPr lang="en-US" sz="1800" dirty="0">
              <a:latin typeface="Arial Nova Light" panose="020B0304020202020204" pitchFamily="34" charset="0"/>
            </a:endParaRPr>
          </a:p>
        </p:txBody>
      </p:sp>
      <p:sp>
        <p:nvSpPr>
          <p:cNvPr id="4" name="TextBox 3">
            <a:extLst>
              <a:ext uri="{FF2B5EF4-FFF2-40B4-BE49-F238E27FC236}">
                <a16:creationId xmlns:a16="http://schemas.microsoft.com/office/drawing/2014/main" id="{B875BBE6-15DD-45EE-A0B5-F4508E72D712}"/>
              </a:ext>
            </a:extLst>
          </p:cNvPr>
          <p:cNvSpPr txBox="1"/>
          <p:nvPr/>
        </p:nvSpPr>
        <p:spPr>
          <a:xfrm>
            <a:off x="8374865" y="563492"/>
            <a:ext cx="3817135" cy="738664"/>
          </a:xfrm>
          <a:prstGeom prst="rect">
            <a:avLst/>
          </a:prstGeom>
          <a:noFill/>
        </p:spPr>
        <p:txBody>
          <a:bodyPr wrap="none" rtlCol="0">
            <a:spAutoFit/>
          </a:bodyPr>
          <a:lstStyle/>
          <a:p>
            <a:r>
              <a:rPr lang="de-AT" sz="1400" dirty="0"/>
              <a:t>LFP = </a:t>
            </a:r>
            <a:r>
              <a:rPr lang="de-AT" sz="1400" dirty="0" err="1"/>
              <a:t>Local</a:t>
            </a:r>
            <a:r>
              <a:rPr lang="de-AT" sz="1400" dirty="0"/>
              <a:t> Field Potentials (</a:t>
            </a:r>
            <a:r>
              <a:rPr lang="de-AT" sz="1400" dirty="0" err="1"/>
              <a:t>dendritic</a:t>
            </a:r>
            <a:r>
              <a:rPr lang="de-AT" sz="1400" dirty="0"/>
              <a:t> </a:t>
            </a:r>
            <a:r>
              <a:rPr lang="de-AT" sz="1400" dirty="0" err="1"/>
              <a:t>currents</a:t>
            </a:r>
            <a:r>
              <a:rPr lang="de-AT" sz="1400" dirty="0"/>
              <a:t>)</a:t>
            </a:r>
          </a:p>
          <a:p>
            <a:r>
              <a:rPr lang="de-AT" sz="1400" dirty="0"/>
              <a:t>MUA = Multiunit </a:t>
            </a:r>
            <a:r>
              <a:rPr lang="de-AT" sz="1400" dirty="0" err="1"/>
              <a:t>Aktivity</a:t>
            </a:r>
            <a:r>
              <a:rPr lang="de-AT" sz="1400" dirty="0"/>
              <a:t> (</a:t>
            </a:r>
            <a:r>
              <a:rPr lang="de-AT" sz="1400" dirty="0" err="1"/>
              <a:t>action</a:t>
            </a:r>
            <a:r>
              <a:rPr lang="de-AT" sz="1400" dirty="0"/>
              <a:t> </a:t>
            </a:r>
            <a:r>
              <a:rPr lang="de-AT" sz="1400" dirty="0" err="1"/>
              <a:t>potentials</a:t>
            </a:r>
            <a:r>
              <a:rPr lang="de-AT" sz="1400" dirty="0"/>
              <a:t>)</a:t>
            </a:r>
          </a:p>
          <a:p>
            <a:r>
              <a:rPr lang="de-AT" sz="1400" dirty="0"/>
              <a:t>SDF = Spike-</a:t>
            </a:r>
            <a:r>
              <a:rPr lang="de-AT" sz="1400" dirty="0" err="1"/>
              <a:t>density</a:t>
            </a:r>
            <a:r>
              <a:rPr lang="de-AT" sz="1400" dirty="0"/>
              <a:t> </a:t>
            </a:r>
            <a:r>
              <a:rPr lang="de-AT" sz="1400" dirty="0" err="1"/>
              <a:t>function</a:t>
            </a:r>
            <a:r>
              <a:rPr lang="de-AT" sz="1400" dirty="0"/>
              <a:t> (</a:t>
            </a:r>
            <a:r>
              <a:rPr lang="de-AT" sz="1400" dirty="0" err="1"/>
              <a:t>action</a:t>
            </a:r>
            <a:r>
              <a:rPr lang="de-AT" sz="1400" dirty="0"/>
              <a:t> </a:t>
            </a:r>
            <a:r>
              <a:rPr lang="de-AT" sz="1400" dirty="0" err="1"/>
              <a:t>potentials</a:t>
            </a:r>
            <a:r>
              <a:rPr lang="de-AT" sz="1400" dirty="0"/>
              <a:t>)</a:t>
            </a:r>
          </a:p>
        </p:txBody>
      </p:sp>
      <p:sp>
        <p:nvSpPr>
          <p:cNvPr id="8" name="TextBox 7">
            <a:extLst>
              <a:ext uri="{FF2B5EF4-FFF2-40B4-BE49-F238E27FC236}">
                <a16:creationId xmlns:a16="http://schemas.microsoft.com/office/drawing/2014/main" id="{8EDF5B2F-BA20-4DB4-A5E2-ED262FF7672A}"/>
              </a:ext>
            </a:extLst>
          </p:cNvPr>
          <p:cNvSpPr txBox="1"/>
          <p:nvPr/>
        </p:nvSpPr>
        <p:spPr>
          <a:xfrm>
            <a:off x="10147225" y="2003786"/>
            <a:ext cx="1845505" cy="369332"/>
          </a:xfrm>
          <a:prstGeom prst="rect">
            <a:avLst/>
          </a:prstGeom>
          <a:noFill/>
        </p:spPr>
        <p:txBody>
          <a:bodyPr wrap="none" rtlCol="0">
            <a:spAutoFit/>
          </a:bodyPr>
          <a:lstStyle/>
          <a:p>
            <a:r>
              <a:rPr lang="de-AT" dirty="0"/>
              <a:t>Lange Reizdauer</a:t>
            </a:r>
          </a:p>
        </p:txBody>
      </p:sp>
      <p:sp>
        <p:nvSpPr>
          <p:cNvPr id="10" name="TextBox 9">
            <a:extLst>
              <a:ext uri="{FF2B5EF4-FFF2-40B4-BE49-F238E27FC236}">
                <a16:creationId xmlns:a16="http://schemas.microsoft.com/office/drawing/2014/main" id="{FBCEE799-CEB1-4875-B7B3-C1A5F38743B9}"/>
              </a:ext>
            </a:extLst>
          </p:cNvPr>
          <p:cNvSpPr txBox="1"/>
          <p:nvPr/>
        </p:nvSpPr>
        <p:spPr>
          <a:xfrm>
            <a:off x="10193602" y="3720346"/>
            <a:ext cx="1969129" cy="369332"/>
          </a:xfrm>
          <a:prstGeom prst="rect">
            <a:avLst/>
          </a:prstGeom>
          <a:noFill/>
        </p:spPr>
        <p:txBody>
          <a:bodyPr wrap="none" rtlCol="0">
            <a:spAutoFit/>
          </a:bodyPr>
          <a:lstStyle/>
          <a:p>
            <a:r>
              <a:rPr lang="de-AT" dirty="0"/>
              <a:t>Mittlere Reizdauer</a:t>
            </a:r>
          </a:p>
        </p:txBody>
      </p:sp>
      <p:sp>
        <p:nvSpPr>
          <p:cNvPr id="11" name="TextBox 10">
            <a:extLst>
              <a:ext uri="{FF2B5EF4-FFF2-40B4-BE49-F238E27FC236}">
                <a16:creationId xmlns:a16="http://schemas.microsoft.com/office/drawing/2014/main" id="{9DC5B328-9BD3-4C98-973E-29FEE9A80502}"/>
              </a:ext>
            </a:extLst>
          </p:cNvPr>
          <p:cNvSpPr txBox="1"/>
          <p:nvPr/>
        </p:nvSpPr>
        <p:spPr>
          <a:xfrm>
            <a:off x="10201534" y="5436906"/>
            <a:ext cx="1791196" cy="369332"/>
          </a:xfrm>
          <a:prstGeom prst="rect">
            <a:avLst/>
          </a:prstGeom>
          <a:noFill/>
        </p:spPr>
        <p:txBody>
          <a:bodyPr wrap="none" rtlCol="0">
            <a:spAutoFit/>
          </a:bodyPr>
          <a:lstStyle/>
          <a:p>
            <a:r>
              <a:rPr lang="de-AT" dirty="0"/>
              <a:t>Kurze Reizdauer</a:t>
            </a:r>
          </a:p>
        </p:txBody>
      </p:sp>
    </p:spTree>
    <p:extLst>
      <p:ext uri="{BB962C8B-B14F-4D97-AF65-F5344CB8AC3E}">
        <p14:creationId xmlns:p14="http://schemas.microsoft.com/office/powerpoint/2010/main" val="2610307901"/>
      </p:ext>
    </p:extLst>
  </p:cSld>
  <p:clrMapOvr>
    <a:masterClrMapping/>
  </p:clrMapOvr>
</p:sld>
</file>

<file path=ppt/theme/theme1.xml><?xml version="1.0" encoding="utf-8"?>
<a:theme xmlns:a="http://schemas.openxmlformats.org/drawingml/2006/main" name="Arial_Nova_Light_powerpoi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atalia">
      <a:majorFont>
        <a:latin typeface="Arial Nova Ligh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ial_Nova_Light_powerpoint" id="{D548A72B-2006-4326-9232-0DC27801B907}" vid="{D75B7DAD-CAAF-4930-BF94-C0B687359F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lgn="l">
          <a:defRPr sz="2000" dirty="0">
            <a:latin typeface="Arial Nova Light" panose="020B0304020202020204" pitchFamily="34" charset="0"/>
          </a:defRPr>
        </a:defPPr>
      </a:lstStyle>
    </a:spDef>
    <a:txDef>
      <a:spPr bwMode="auto">
        <a:noFill/>
        <a:ln w="9525">
          <a:noFill/>
          <a:round/>
          <a:headEnd/>
          <a:tailEnd/>
        </a:ln>
      </a:spPr>
      <a:bodyPr wrap="square" lIns="120000" tIns="62400" rIns="120000" bIns="62400">
        <a:prstTxWarp prst="textNoShape">
          <a:avLst/>
        </a:prstTxWarp>
        <a:spAutoFit/>
      </a:bodyPr>
      <a:lstStyle>
        <a:defPPr algn="r">
          <a:defRPr sz="1200" dirty="0" err="1">
            <a:solidFill>
              <a:schemeClr val="bg1">
                <a:lumMod val="50000"/>
              </a:schemeClr>
            </a:solidFill>
            <a:latin typeface="Arial Nova Light" panose="020B03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Arial_Nova_Light_powerpoint</Template>
  <TotalTime>1331</TotalTime>
  <Words>3180</Words>
  <Application>Microsoft Macintosh PowerPoint</Application>
  <PresentationFormat>Widescreen</PresentationFormat>
  <Paragraphs>285</Paragraphs>
  <Slides>46</Slides>
  <Notes>46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Arial</vt:lpstr>
      <vt:lpstr>Arial Nova Light</vt:lpstr>
      <vt:lpstr>Calibri</vt:lpstr>
      <vt:lpstr>Helvetica</vt:lpstr>
      <vt:lpstr>Arial_Nova_Light_powerpoint</vt:lpstr>
      <vt:lpstr>Office Theme</vt:lpstr>
      <vt:lpstr>PPB.02204UB Allgemeine Psychologie I 03 – Methoden, Teil 2</vt:lpstr>
      <vt:lpstr>Q&amp;A ist offen!</vt:lpstr>
      <vt:lpstr>Letzte Sitzung</vt:lpstr>
      <vt:lpstr>Warum MEG?</vt:lpstr>
      <vt:lpstr>PowerPoint Presentation</vt:lpstr>
      <vt:lpstr>Grundlagen</vt:lpstr>
      <vt:lpstr>Funktionale Bildgebung: MRT</vt:lpstr>
      <vt:lpstr>Hemodynamic response function (hrf)</vt:lpstr>
      <vt:lpstr>Neuronale Aktivität und BOLD</vt:lpstr>
      <vt:lpstr>Image acquisition</vt:lpstr>
      <vt:lpstr>4D Datensatz</vt:lpstr>
      <vt:lpstr>Experimentelles Design</vt:lpstr>
      <vt:lpstr>Einfachste Analyze: Statistik</vt:lpstr>
      <vt:lpstr>Einfachste Analyze: Statistik pro Voxel</vt:lpstr>
      <vt:lpstr>Einfachste Analyze: Aktivierungskarte</vt:lpstr>
      <vt:lpstr>PowerPoint Presentation</vt:lpstr>
      <vt:lpstr>Funtionelle Nahinfrarotspektroskopie (fNIRS)</vt:lpstr>
      <vt:lpstr>Grundlage</vt:lpstr>
      <vt:lpstr>Warum fNIRS?</vt:lpstr>
      <vt:lpstr>Q&amp;A zu diesem Teil</vt:lpstr>
      <vt:lpstr>Strukturelle Methoden</vt:lpstr>
      <vt:lpstr>MRT-basierte Methode</vt:lpstr>
      <vt:lpstr>Korrelation Anatomie - Psychologie</vt:lpstr>
      <vt:lpstr>Voxel-based morphometry</vt:lpstr>
      <vt:lpstr>Voxel-based morphometry</vt:lpstr>
      <vt:lpstr>Gray matter density</vt:lpstr>
      <vt:lpstr>Volumen</vt:lpstr>
      <vt:lpstr>NextBrain (2024)</vt:lpstr>
      <vt:lpstr>Cortical thickness</vt:lpstr>
      <vt:lpstr>3D cortical surface modelling</vt:lpstr>
      <vt:lpstr>Diffusion-weighted imaging (DWI)</vt:lpstr>
      <vt:lpstr>Grundlagen</vt:lpstr>
      <vt:lpstr>Q&amp;A zu diesem Teil</vt:lpstr>
      <vt:lpstr>Kausale Methoden</vt:lpstr>
      <vt:lpstr>Läsionsstudien</vt:lpstr>
      <vt:lpstr>Transkranielle elektrische Stimulation (TES)</vt:lpstr>
      <vt:lpstr>Grundlagen</vt:lpstr>
      <vt:lpstr>Gleichstrom und Wechselstrom</vt:lpstr>
      <vt:lpstr>Transkranielle Magnetstimulation (TMS)</vt:lpstr>
      <vt:lpstr>Das faradaysche Induktionsgesetz</vt:lpstr>
      <vt:lpstr>Mögliche Protokolle</vt:lpstr>
      <vt:lpstr>TMS vs. tDCS in einzelnen Neuronen</vt:lpstr>
      <vt:lpstr>Invasive Methoden</vt:lpstr>
      <vt:lpstr>PowerPoint Presentation</vt:lpstr>
      <vt:lpstr>Es gibt viel mehr Methoden!</vt:lpstr>
      <vt:lpstr>Abschlussfragen</vt:lpstr>
    </vt:vector>
  </TitlesOfParts>
  <Company>Uni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Zaretskaya, Natalia (natalia.zaretskaya@uni-graz.at)</dc:creator>
  <cp:lastModifiedBy>Zaretskaya, Natalia (natalia.zaretskaya@uni-graz.at)</cp:lastModifiedBy>
  <cp:revision>879</cp:revision>
  <cp:lastPrinted>2020-03-14T14:34:10Z</cp:lastPrinted>
  <dcterms:created xsi:type="dcterms:W3CDTF">2018-02-19T12:59:04Z</dcterms:created>
  <dcterms:modified xsi:type="dcterms:W3CDTF">2024-10-13T04:23:43Z</dcterms:modified>
</cp:coreProperties>
</file>